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3" r:id="rId3"/>
    <p:sldId id="274" r:id="rId4"/>
    <p:sldId id="275" r:id="rId5"/>
    <p:sldId id="276" r:id="rId6"/>
    <p:sldId id="277" r:id="rId7"/>
    <p:sldId id="279" r:id="rId8"/>
    <p:sldId id="280" r:id="rId9"/>
    <p:sldId id="278" r:id="rId10"/>
    <p:sldId id="258" r:id="rId11"/>
    <p:sldId id="303" r:id="rId12"/>
    <p:sldId id="259" r:id="rId13"/>
    <p:sldId id="281" r:id="rId14"/>
    <p:sldId id="261" r:id="rId15"/>
    <p:sldId id="262" r:id="rId16"/>
    <p:sldId id="282" r:id="rId17"/>
    <p:sldId id="263" r:id="rId18"/>
    <p:sldId id="264" r:id="rId19"/>
    <p:sldId id="285" r:id="rId20"/>
    <p:sldId id="283" r:id="rId21"/>
    <p:sldId id="284" r:id="rId22"/>
    <p:sldId id="286" r:id="rId23"/>
    <p:sldId id="287" r:id="rId24"/>
    <p:sldId id="288" r:id="rId25"/>
    <p:sldId id="289" r:id="rId26"/>
    <p:sldId id="290" r:id="rId27"/>
    <p:sldId id="291" r:id="rId28"/>
    <p:sldId id="292" r:id="rId29"/>
    <p:sldId id="268" r:id="rId30"/>
    <p:sldId id="293" r:id="rId31"/>
    <p:sldId id="304" r:id="rId32"/>
    <p:sldId id="305" r:id="rId33"/>
    <p:sldId id="294" r:id="rId34"/>
    <p:sldId id="295" r:id="rId35"/>
    <p:sldId id="297" r:id="rId36"/>
    <p:sldId id="298" r:id="rId37"/>
    <p:sldId id="299" r:id="rId38"/>
    <p:sldId id="301" r:id="rId39"/>
    <p:sldId id="265" r:id="rId40"/>
    <p:sldId id="302" r:id="rId41"/>
    <p:sldId id="267" r:id="rId42"/>
    <p:sldId id="266" r:id="rId43"/>
    <p:sldId id="300" r:id="rId44"/>
    <p:sldId id="270" r:id="rId45"/>
    <p:sldId id="271" r:id="rId46"/>
    <p:sldId id="272"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2AA"/>
    <a:srgbClr val="254673"/>
    <a:srgbClr val="FFCCCC"/>
    <a:srgbClr val="EF3B41"/>
    <a:srgbClr val="3BB24C"/>
    <a:srgbClr val="FB8520"/>
    <a:srgbClr val="2697CC"/>
    <a:srgbClr val="369DCD"/>
    <a:srgbClr val="158BC4"/>
    <a:srgbClr val="3BB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405F5-1A1A-41E3-847D-79BB5AFCDDD0}" type="datetimeFigureOut">
              <a:rPr lang="ru-RU" smtClean="0"/>
              <a:t>04.02.2022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67F4A-CEFA-4069-B92A-65854C92C74C}" type="slidenum">
              <a:rPr lang="ru-RU" smtClean="0"/>
              <a:t>‹#›</a:t>
            </a:fld>
            <a:endParaRPr lang="ru-RU"/>
          </a:p>
        </p:txBody>
      </p:sp>
    </p:spTree>
    <p:extLst>
      <p:ext uri="{BB962C8B-B14F-4D97-AF65-F5344CB8AC3E}">
        <p14:creationId xmlns:p14="http://schemas.microsoft.com/office/powerpoint/2010/main" val="365142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Рисунок по малому разговору на </a:t>
            </a:r>
            <a:r>
              <a:rPr lang="ru-RU" dirty="0" err="1"/>
              <a:t>флипчарте</a:t>
            </a:r>
            <a:endParaRPr lang="ru-RU" dirty="0"/>
          </a:p>
        </p:txBody>
      </p:sp>
      <p:sp>
        <p:nvSpPr>
          <p:cNvPr id="4" name="Номер слайда 3"/>
          <p:cNvSpPr>
            <a:spLocks noGrp="1"/>
          </p:cNvSpPr>
          <p:nvPr>
            <p:ph type="sldNum" sz="quarter" idx="5"/>
          </p:nvPr>
        </p:nvSpPr>
        <p:spPr/>
        <p:txBody>
          <a:bodyPr/>
          <a:lstStyle/>
          <a:p>
            <a:fld id="{CF867F4A-CEFA-4069-B92A-65854C92C74C}" type="slidenum">
              <a:rPr lang="ru-RU" smtClean="0"/>
              <a:t>16</a:t>
            </a:fld>
            <a:endParaRPr lang="ru-RU"/>
          </a:p>
        </p:txBody>
      </p:sp>
    </p:spTree>
    <p:extLst>
      <p:ext uri="{BB962C8B-B14F-4D97-AF65-F5344CB8AC3E}">
        <p14:creationId xmlns:p14="http://schemas.microsoft.com/office/powerpoint/2010/main" val="324275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0fcf900d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0fcf900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solidFill>
                  <a:srgbClr val="FF0000"/>
                </a:solidFill>
              </a:rPr>
              <a:t>Практический блок</a:t>
            </a:r>
          </a:p>
        </p:txBody>
      </p:sp>
      <p:sp>
        <p:nvSpPr>
          <p:cNvPr id="4" name="Номер слайда 3"/>
          <p:cNvSpPr>
            <a:spLocks noGrp="1"/>
          </p:cNvSpPr>
          <p:nvPr>
            <p:ph type="sldNum" sz="quarter" idx="5"/>
          </p:nvPr>
        </p:nvSpPr>
        <p:spPr/>
        <p:txBody>
          <a:bodyPr/>
          <a:lstStyle/>
          <a:p>
            <a:fld id="{CF867F4A-CEFA-4069-B92A-65854C92C74C}" type="slidenum">
              <a:rPr lang="ru-RU" smtClean="0"/>
              <a:t>18</a:t>
            </a:fld>
            <a:endParaRPr lang="ru-RU"/>
          </a:p>
        </p:txBody>
      </p:sp>
    </p:spTree>
    <p:extLst>
      <p:ext uri="{BB962C8B-B14F-4D97-AF65-F5344CB8AC3E}">
        <p14:creationId xmlns:p14="http://schemas.microsoft.com/office/powerpoint/2010/main" val="59472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Елшина Е.С.</a:t>
            </a:r>
          </a:p>
        </p:txBody>
      </p:sp>
      <p:sp>
        <p:nvSpPr>
          <p:cNvPr id="4" name="Номер слайда 3"/>
          <p:cNvSpPr>
            <a:spLocks noGrp="1"/>
          </p:cNvSpPr>
          <p:nvPr>
            <p:ph type="sldNum" sz="quarter" idx="5"/>
          </p:nvPr>
        </p:nvSpPr>
        <p:spPr/>
        <p:txBody>
          <a:bodyPr/>
          <a:lstStyle/>
          <a:p>
            <a:fld id="{CF867F4A-CEFA-4069-B92A-65854C92C74C}" type="slidenum">
              <a:rPr lang="ru-RU" smtClean="0"/>
              <a:t>19</a:t>
            </a:fld>
            <a:endParaRPr lang="ru-RU"/>
          </a:p>
        </p:txBody>
      </p:sp>
    </p:spTree>
    <p:extLst>
      <p:ext uri="{BB962C8B-B14F-4D97-AF65-F5344CB8AC3E}">
        <p14:creationId xmlns:p14="http://schemas.microsoft.com/office/powerpoint/2010/main" val="262265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Фронтальный разбор</a:t>
            </a:r>
          </a:p>
        </p:txBody>
      </p:sp>
      <p:sp>
        <p:nvSpPr>
          <p:cNvPr id="4" name="Номер слайда 3"/>
          <p:cNvSpPr>
            <a:spLocks noGrp="1"/>
          </p:cNvSpPr>
          <p:nvPr>
            <p:ph type="sldNum" sz="quarter" idx="5"/>
          </p:nvPr>
        </p:nvSpPr>
        <p:spPr/>
        <p:txBody>
          <a:bodyPr/>
          <a:lstStyle/>
          <a:p>
            <a:fld id="{CF867F4A-CEFA-4069-B92A-65854C92C74C}" type="slidenum">
              <a:rPr lang="ru-RU" smtClean="0"/>
              <a:t>20</a:t>
            </a:fld>
            <a:endParaRPr lang="ru-RU"/>
          </a:p>
        </p:txBody>
      </p:sp>
    </p:spTree>
    <p:extLst>
      <p:ext uri="{BB962C8B-B14F-4D97-AF65-F5344CB8AC3E}">
        <p14:creationId xmlns:p14="http://schemas.microsoft.com/office/powerpoint/2010/main" val="345986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Фронтальный разбор</a:t>
            </a:r>
          </a:p>
        </p:txBody>
      </p:sp>
      <p:sp>
        <p:nvSpPr>
          <p:cNvPr id="4" name="Номер слайда 3"/>
          <p:cNvSpPr>
            <a:spLocks noGrp="1"/>
          </p:cNvSpPr>
          <p:nvPr>
            <p:ph type="sldNum" sz="quarter" idx="5"/>
          </p:nvPr>
        </p:nvSpPr>
        <p:spPr/>
        <p:txBody>
          <a:bodyPr/>
          <a:lstStyle/>
          <a:p>
            <a:fld id="{CF867F4A-CEFA-4069-B92A-65854C92C74C}" type="slidenum">
              <a:rPr lang="ru-RU" smtClean="0"/>
              <a:t>21</a:t>
            </a:fld>
            <a:endParaRPr lang="ru-RU"/>
          </a:p>
        </p:txBody>
      </p:sp>
    </p:spTree>
    <p:extLst>
      <p:ext uri="{BB962C8B-B14F-4D97-AF65-F5344CB8AC3E}">
        <p14:creationId xmlns:p14="http://schemas.microsoft.com/office/powerpoint/2010/main" val="287245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Вставить анимацию</a:t>
            </a:r>
          </a:p>
        </p:txBody>
      </p:sp>
      <p:sp>
        <p:nvSpPr>
          <p:cNvPr id="4" name="Номер слайда 3"/>
          <p:cNvSpPr>
            <a:spLocks noGrp="1"/>
          </p:cNvSpPr>
          <p:nvPr>
            <p:ph type="sldNum" sz="quarter" idx="5"/>
          </p:nvPr>
        </p:nvSpPr>
        <p:spPr/>
        <p:txBody>
          <a:bodyPr/>
          <a:lstStyle/>
          <a:p>
            <a:fld id="{CF867F4A-CEFA-4069-B92A-65854C92C74C}" type="slidenum">
              <a:rPr lang="ru-RU" smtClean="0"/>
              <a:t>28</a:t>
            </a:fld>
            <a:endParaRPr lang="ru-RU"/>
          </a:p>
        </p:txBody>
      </p:sp>
    </p:spTree>
    <p:extLst>
      <p:ext uri="{BB962C8B-B14F-4D97-AF65-F5344CB8AC3E}">
        <p14:creationId xmlns:p14="http://schemas.microsoft.com/office/powerpoint/2010/main" val="415305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Практический блок</a:t>
            </a:r>
          </a:p>
        </p:txBody>
      </p:sp>
      <p:sp>
        <p:nvSpPr>
          <p:cNvPr id="4" name="Номер слайда 3"/>
          <p:cNvSpPr>
            <a:spLocks noGrp="1"/>
          </p:cNvSpPr>
          <p:nvPr>
            <p:ph type="sldNum" sz="quarter" idx="5"/>
          </p:nvPr>
        </p:nvSpPr>
        <p:spPr/>
        <p:txBody>
          <a:bodyPr/>
          <a:lstStyle/>
          <a:p>
            <a:fld id="{CF867F4A-CEFA-4069-B92A-65854C92C74C}" type="slidenum">
              <a:rPr lang="ru-RU" smtClean="0"/>
              <a:t>37</a:t>
            </a:fld>
            <a:endParaRPr lang="ru-RU"/>
          </a:p>
        </p:txBody>
      </p:sp>
    </p:spTree>
    <p:extLst>
      <p:ext uri="{BB962C8B-B14F-4D97-AF65-F5344CB8AC3E}">
        <p14:creationId xmlns:p14="http://schemas.microsoft.com/office/powerpoint/2010/main" val="32750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Меркулов О.И.</a:t>
            </a:r>
          </a:p>
        </p:txBody>
      </p:sp>
      <p:sp>
        <p:nvSpPr>
          <p:cNvPr id="4" name="Номер слайда 3"/>
          <p:cNvSpPr>
            <a:spLocks noGrp="1"/>
          </p:cNvSpPr>
          <p:nvPr>
            <p:ph type="sldNum" sz="quarter" idx="5"/>
          </p:nvPr>
        </p:nvSpPr>
        <p:spPr/>
        <p:txBody>
          <a:bodyPr/>
          <a:lstStyle/>
          <a:p>
            <a:fld id="{CF867F4A-CEFA-4069-B92A-65854C92C74C}" type="slidenum">
              <a:rPr lang="ru-RU" smtClean="0"/>
              <a:t>38</a:t>
            </a:fld>
            <a:endParaRPr lang="ru-RU"/>
          </a:p>
        </p:txBody>
      </p:sp>
    </p:spTree>
    <p:extLst>
      <p:ext uri="{BB962C8B-B14F-4D97-AF65-F5344CB8AC3E}">
        <p14:creationId xmlns:p14="http://schemas.microsoft.com/office/powerpoint/2010/main" val="358958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6" name="Номер слайда 5"/>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423993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31379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164626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5972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6" name="Номер слайда 5"/>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413810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37063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ru-RU"/>
          </a:p>
        </p:txBody>
      </p:sp>
      <p:sp>
        <p:nvSpPr>
          <p:cNvPr id="9" name="Номер слайда 8"/>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369719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256090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239423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24655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B94B286E-4534-4F00-BE53-5AB43B673592}" type="datetimeFigureOut">
              <a:rPr lang="ru-RU" smtClean="0"/>
              <a:t>04.02.2022</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D375A850-11A3-45CB-B0AA-6952666E7738}" type="slidenum">
              <a:rPr lang="ru-RU" smtClean="0"/>
              <a:t>‹#›</a:t>
            </a:fld>
            <a:endParaRPr lang="ru-RU"/>
          </a:p>
        </p:txBody>
      </p:sp>
    </p:spTree>
    <p:extLst>
      <p:ext uri="{BB962C8B-B14F-4D97-AF65-F5344CB8AC3E}">
        <p14:creationId xmlns:p14="http://schemas.microsoft.com/office/powerpoint/2010/main" val="225501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preferRelativeResize="0">
            <a:picLocks/>
          </p:cNvPicPr>
          <p:nvPr userDrawn="1"/>
        </p:nvPicPr>
        <p:blipFill rotWithShape="1">
          <a:blip r:embed="rId13">
            <a:extLst>
              <a:ext uri="{28A0092B-C50C-407E-A947-70E740481C1C}">
                <a14:useLocalDpi xmlns:a14="http://schemas.microsoft.com/office/drawing/2010/main" val="0"/>
              </a:ext>
            </a:extLst>
          </a:blip>
          <a:srcRect l="32702" t="11718" r="13426" b="30749"/>
          <a:stretch/>
        </p:blipFill>
        <p:spPr>
          <a:xfrm>
            <a:off x="14438" y="0"/>
            <a:ext cx="12177562" cy="6858000"/>
          </a:xfrm>
          <a:prstGeom prst="rect">
            <a:avLst/>
          </a:prstGeom>
          <a:noFill/>
          <a:ln>
            <a:noFill/>
          </a:ln>
          <a:effectLst/>
        </p:spPr>
      </p:pic>
      <p:sp>
        <p:nvSpPr>
          <p:cNvPr id="2" name="Заголовок 1"/>
          <p:cNvSpPr>
            <a:spLocks noGrp="1"/>
          </p:cNvSpPr>
          <p:nvPr>
            <p:ph type="title"/>
          </p:nvPr>
        </p:nvSpPr>
        <p:spPr>
          <a:xfrm>
            <a:off x="838200" y="772384"/>
            <a:ext cx="10515600" cy="918304"/>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A850-11A3-45CB-B0AA-6952666E7738}" type="slidenum">
              <a:rPr lang="ru-RU" smtClean="0"/>
              <a:t>‹#›</a:t>
            </a:fld>
            <a:endParaRPr lang="ru-RU"/>
          </a:p>
        </p:txBody>
      </p:sp>
      <p:pic>
        <p:nvPicPr>
          <p:cNvPr id="10" name="Рисунок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3350" y="54834"/>
            <a:ext cx="1328090" cy="662716"/>
          </a:xfrm>
          <a:prstGeom prst="rect">
            <a:avLst/>
          </a:prstGeom>
        </p:spPr>
      </p:pic>
    </p:spTree>
    <p:extLst>
      <p:ext uri="{BB962C8B-B14F-4D97-AF65-F5344CB8AC3E}">
        <p14:creationId xmlns:p14="http://schemas.microsoft.com/office/powerpoint/2010/main" val="371791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840037"/>
          </a:xfrm>
        </p:spPr>
        <p:txBody>
          <a:bodyPr anchor="ctr">
            <a:noAutofit/>
          </a:bodyPr>
          <a:lstStyle/>
          <a:p>
            <a:pPr>
              <a:lnSpc>
                <a:spcPct val="150000"/>
              </a:lnSpc>
            </a:pPr>
            <a:r>
              <a:rPr lang="ru-RU" sz="3200" b="1" dirty="0">
                <a:solidFill>
                  <a:schemeClr val="accent1">
                    <a:lumMod val="50000"/>
                  </a:schemeClr>
                </a:solidFill>
              </a:rPr>
              <a:t>Мастер класс</a:t>
            </a:r>
            <a:br>
              <a:rPr lang="ru-RU" sz="3200" b="1" dirty="0">
                <a:solidFill>
                  <a:schemeClr val="accent1">
                    <a:lumMod val="50000"/>
                  </a:schemeClr>
                </a:solidFill>
              </a:rPr>
            </a:br>
            <a:r>
              <a:rPr lang="ru-RU" sz="3200" b="1" dirty="0">
                <a:solidFill>
                  <a:schemeClr val="accent1">
                    <a:lumMod val="50000"/>
                  </a:schemeClr>
                </a:solidFill>
              </a:rPr>
              <a:t>СПОСОБЫ РАЗРЕШЕНИЯ КОНФЛИКТОВ И ПОДДЕРЖАНИЯ ДЕЛОВОЙ КОММУНИКАЦИИ В КОЛЛЕКТИВЕ</a:t>
            </a:r>
          </a:p>
        </p:txBody>
      </p:sp>
      <p:sp>
        <p:nvSpPr>
          <p:cNvPr id="3" name="Подзаголовок 2">
            <a:extLst>
              <a:ext uri="{FF2B5EF4-FFF2-40B4-BE49-F238E27FC236}">
                <a16:creationId xmlns:a16="http://schemas.microsoft.com/office/drawing/2014/main" id="{5CF319D1-6888-4B47-BD5D-D831DB4AB2A9}"/>
              </a:ext>
            </a:extLst>
          </p:cNvPr>
          <p:cNvSpPr>
            <a:spLocks noGrp="1"/>
          </p:cNvSpPr>
          <p:nvPr>
            <p:ph type="subTitle" idx="1"/>
          </p:nvPr>
        </p:nvSpPr>
        <p:spPr>
          <a:xfrm>
            <a:off x="1524000" y="4580965"/>
            <a:ext cx="9144000" cy="1044388"/>
          </a:xfrm>
        </p:spPr>
        <p:txBody>
          <a:bodyPr anchor="ctr"/>
          <a:lstStyle/>
          <a:p>
            <a:r>
              <a:rPr lang="ru-RU" sz="3600" b="1" dirty="0">
                <a:solidFill>
                  <a:schemeClr val="accent1">
                    <a:lumMod val="50000"/>
                  </a:schemeClr>
                </a:solidFill>
              </a:rPr>
              <a:t>«КОНТАКТЫ и КОНФЛИКТЫ»</a:t>
            </a:r>
            <a:endParaRPr lang="ru-RU" dirty="0"/>
          </a:p>
        </p:txBody>
      </p:sp>
    </p:spTree>
    <p:extLst>
      <p:ext uri="{BB962C8B-B14F-4D97-AF65-F5344CB8AC3E}">
        <p14:creationId xmlns:p14="http://schemas.microsoft.com/office/powerpoint/2010/main" val="333433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pPr algn="ctr"/>
            <a:r>
              <a:rPr lang="ru-RU" b="1" dirty="0"/>
              <a:t>Открытая и закрытая коммуникация</a:t>
            </a:r>
          </a:p>
        </p:txBody>
      </p:sp>
      <p:grpSp>
        <p:nvGrpSpPr>
          <p:cNvPr id="5" name="Group 1">
            <a:extLst>
              <a:ext uri="{FF2B5EF4-FFF2-40B4-BE49-F238E27FC236}">
                <a16:creationId xmlns:a16="http://schemas.microsoft.com/office/drawing/2014/main" id="{1EE9FF5D-3316-46C5-AA87-010F485C8BF3}"/>
              </a:ext>
            </a:extLst>
          </p:cNvPr>
          <p:cNvGrpSpPr>
            <a:grpSpLocks noChangeAspect="1"/>
          </p:cNvGrpSpPr>
          <p:nvPr/>
        </p:nvGrpSpPr>
        <p:grpSpPr bwMode="auto">
          <a:xfrm>
            <a:off x="836768" y="2042691"/>
            <a:ext cx="10517032" cy="4193871"/>
            <a:chOff x="2273" y="725"/>
            <a:chExt cx="7343" cy="5113"/>
          </a:xfrm>
        </p:grpSpPr>
        <p:sp>
          <p:nvSpPr>
            <p:cNvPr id="7" name="AutoShape 13">
              <a:extLst>
                <a:ext uri="{FF2B5EF4-FFF2-40B4-BE49-F238E27FC236}">
                  <a16:creationId xmlns:a16="http://schemas.microsoft.com/office/drawing/2014/main" id="{CA83B5D2-CDDB-42A2-9F39-B038E1962823}"/>
                </a:ext>
              </a:extLst>
            </p:cNvPr>
            <p:cNvSpPr>
              <a:spLocks noChangeArrowheads="1"/>
            </p:cNvSpPr>
            <p:nvPr/>
          </p:nvSpPr>
          <p:spPr bwMode="auto">
            <a:xfrm>
              <a:off x="4290" y="854"/>
              <a:ext cx="3631" cy="942"/>
            </a:xfrm>
            <a:prstGeom prst="leftRightArrow">
              <a:avLst>
                <a:gd name="adj1" fmla="val 50000"/>
                <a:gd name="adj2" fmla="val 90273"/>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Передача и прием сообщений</a:t>
              </a:r>
              <a:endPar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8" name="AutoShape 12">
              <a:extLst>
                <a:ext uri="{FF2B5EF4-FFF2-40B4-BE49-F238E27FC236}">
                  <a16:creationId xmlns:a16="http://schemas.microsoft.com/office/drawing/2014/main" id="{08C6D10D-1178-4294-877E-BB1C4DDB3F90}"/>
                </a:ext>
              </a:extLst>
            </p:cNvPr>
            <p:cNvSpPr>
              <a:spLocks noChangeArrowheads="1"/>
            </p:cNvSpPr>
            <p:nvPr/>
          </p:nvSpPr>
          <p:spPr bwMode="auto">
            <a:xfrm>
              <a:off x="4290" y="2353"/>
              <a:ext cx="3631" cy="835"/>
            </a:xfrm>
            <a:prstGeom prst="leftRightArrow">
              <a:avLst>
                <a:gd name="adj1" fmla="val 50000"/>
                <a:gd name="adj2" fmla="val 98390"/>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ДОВЕРИЕ</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AutoShape 11">
              <a:extLst>
                <a:ext uri="{FF2B5EF4-FFF2-40B4-BE49-F238E27FC236}">
                  <a16:creationId xmlns:a16="http://schemas.microsoft.com/office/drawing/2014/main" id="{C96975D1-92B5-4F55-9A57-1A0B89495A89}"/>
                </a:ext>
              </a:extLst>
            </p:cNvPr>
            <p:cNvSpPr>
              <a:spLocks noChangeArrowheads="1"/>
            </p:cNvSpPr>
            <p:nvPr/>
          </p:nvSpPr>
          <p:spPr bwMode="auto">
            <a:xfrm>
              <a:off x="4290" y="3745"/>
              <a:ext cx="3631" cy="835"/>
            </a:xfrm>
            <a:prstGeom prst="leftRightArrow">
              <a:avLst>
                <a:gd name="adj1" fmla="val 57417"/>
                <a:gd name="adj2" fmla="val 100614"/>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АКТУАЛЬНАЯ ПРОБЛЕМА</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AutoShape 10">
              <a:extLst>
                <a:ext uri="{FF2B5EF4-FFF2-40B4-BE49-F238E27FC236}">
                  <a16:creationId xmlns:a16="http://schemas.microsoft.com/office/drawing/2014/main" id="{6B66B6C2-F94F-406E-B4A5-03B7BAF186B0}"/>
                </a:ext>
              </a:extLst>
            </p:cNvPr>
            <p:cNvSpPr>
              <a:spLocks noChangeArrowheads="1"/>
            </p:cNvSpPr>
            <p:nvPr/>
          </p:nvSpPr>
          <p:spPr bwMode="auto">
            <a:xfrm>
              <a:off x="4290" y="5001"/>
              <a:ext cx="3631" cy="837"/>
            </a:xfrm>
            <a:prstGeom prst="leftRightArrow">
              <a:avLst>
                <a:gd name="adj1" fmla="val 50000"/>
                <a:gd name="adj2" fmla="val 103441"/>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ЦЕЛИ</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Text Box 9">
              <a:extLst>
                <a:ext uri="{FF2B5EF4-FFF2-40B4-BE49-F238E27FC236}">
                  <a16:creationId xmlns:a16="http://schemas.microsoft.com/office/drawing/2014/main" id="{975AA794-C47A-4EE4-9118-4DFDA1F2B948}"/>
                </a:ext>
              </a:extLst>
            </p:cNvPr>
            <p:cNvSpPr txBox="1">
              <a:spLocks noChangeArrowheads="1"/>
            </p:cNvSpPr>
            <p:nvPr/>
          </p:nvSpPr>
          <p:spPr bwMode="auto">
            <a:xfrm>
              <a:off x="2274" y="725"/>
              <a:ext cx="2016" cy="1176"/>
            </a:xfrm>
            <a:prstGeom prst="rect">
              <a:avLst/>
            </a:prstGeom>
            <a:solidFill>
              <a:srgbClr val="FB852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ЗАКРЫТАЯ, настороженная коммуникация</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ext Box 8">
              <a:extLst>
                <a:ext uri="{FF2B5EF4-FFF2-40B4-BE49-F238E27FC236}">
                  <a16:creationId xmlns:a16="http://schemas.microsoft.com/office/drawing/2014/main" id="{92357549-B84A-4B28-AB29-798AC8A9D08A}"/>
                </a:ext>
              </a:extLst>
            </p:cNvPr>
            <p:cNvSpPr txBox="1">
              <a:spLocks noChangeArrowheads="1"/>
            </p:cNvSpPr>
            <p:nvPr/>
          </p:nvSpPr>
          <p:spPr bwMode="auto">
            <a:xfrm>
              <a:off x="2274" y="2353"/>
              <a:ext cx="2016" cy="835"/>
            </a:xfrm>
            <a:prstGeom prst="rect">
              <a:avLst/>
            </a:prstGeom>
            <a:gradFill flip="none" rotWithShape="1">
              <a:gsLst>
                <a:gs pos="0">
                  <a:srgbClr val="FB8520">
                    <a:tint val="66000"/>
                    <a:satMod val="160000"/>
                  </a:srgbClr>
                </a:gs>
                <a:gs pos="50000">
                  <a:srgbClr val="FB8520">
                    <a:tint val="44500"/>
                    <a:satMod val="160000"/>
                  </a:srgbClr>
                </a:gs>
                <a:gs pos="100000">
                  <a:srgbClr val="FB8520">
                    <a:tint val="23500"/>
                    <a:satMod val="160000"/>
                  </a:srgbClr>
                </a:gs>
              </a:gsLst>
              <a:path path="circle">
                <a:fillToRect r="100000" b="100000"/>
              </a:path>
              <a:tileRect l="-100000" t="-100000"/>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Малое</a:t>
              </a:r>
              <a:endPar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3" name="Text Box 7">
              <a:extLst>
                <a:ext uri="{FF2B5EF4-FFF2-40B4-BE49-F238E27FC236}">
                  <a16:creationId xmlns:a16="http://schemas.microsoft.com/office/drawing/2014/main" id="{6867C9CC-361B-43FB-A3A4-3E0AF774CC9B}"/>
                </a:ext>
              </a:extLst>
            </p:cNvPr>
            <p:cNvSpPr txBox="1">
              <a:spLocks noChangeArrowheads="1"/>
            </p:cNvSpPr>
            <p:nvPr/>
          </p:nvSpPr>
          <p:spPr bwMode="auto">
            <a:xfrm>
              <a:off x="2274" y="3716"/>
              <a:ext cx="2016" cy="864"/>
            </a:xfrm>
            <a:prstGeom prst="rect">
              <a:avLst/>
            </a:prstGeom>
            <a:gradFill flip="none" rotWithShape="1">
              <a:gsLst>
                <a:gs pos="0">
                  <a:srgbClr val="FB8520">
                    <a:tint val="66000"/>
                    <a:satMod val="160000"/>
                  </a:srgbClr>
                </a:gs>
                <a:gs pos="50000">
                  <a:srgbClr val="FB8520">
                    <a:tint val="44500"/>
                    <a:satMod val="160000"/>
                  </a:srgbClr>
                </a:gs>
                <a:gs pos="100000">
                  <a:srgbClr val="FB8520">
                    <a:tint val="23500"/>
                    <a:satMod val="160000"/>
                  </a:srgbClr>
                </a:gs>
              </a:gsLst>
              <a:path path="circle">
                <a:fillToRect r="100000" b="100000"/>
              </a:path>
              <a:tileRect l="-100000" t="-100000"/>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ru-RU"/>
              </a:defPPr>
              <a:lvl1pPr marR="0" lvl="0" indent="0" algn="ctr" eaLnBrk="0" fontAlgn="base" hangingPunct="0">
                <a:lnSpc>
                  <a:spcPct val="100000"/>
                </a:lnSpc>
                <a:spcBef>
                  <a:spcPct val="0"/>
                </a:spcBef>
                <a:spcAft>
                  <a:spcPct val="0"/>
                </a:spcAft>
                <a:buClrTx/>
                <a:buSzTx/>
                <a:buFontTx/>
                <a:buNone/>
                <a:tabLst/>
                <a:defRPr kumimoji="0" sz="2000" b="1"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defRPr>
              </a:lvl1pPr>
            </a:lstStyle>
            <a:p>
              <a:r>
                <a:rPr lang="ru-RU" altLang="ru-RU"/>
                <a:t>Скрытая</a:t>
              </a:r>
            </a:p>
          </p:txBody>
        </p:sp>
        <p:sp>
          <p:nvSpPr>
            <p:cNvPr id="14" name="Text Box 6">
              <a:extLst>
                <a:ext uri="{FF2B5EF4-FFF2-40B4-BE49-F238E27FC236}">
                  <a16:creationId xmlns:a16="http://schemas.microsoft.com/office/drawing/2014/main" id="{A4E3CC7E-DFC1-466C-BA0A-0D72FCE81709}"/>
                </a:ext>
              </a:extLst>
            </p:cNvPr>
            <p:cNvSpPr txBox="1">
              <a:spLocks noChangeArrowheads="1"/>
            </p:cNvSpPr>
            <p:nvPr/>
          </p:nvSpPr>
          <p:spPr bwMode="auto">
            <a:xfrm>
              <a:off x="2273" y="5003"/>
              <a:ext cx="2016" cy="835"/>
            </a:xfrm>
            <a:prstGeom prst="rect">
              <a:avLst/>
            </a:prstGeom>
            <a:gradFill flip="none" rotWithShape="1">
              <a:gsLst>
                <a:gs pos="0">
                  <a:srgbClr val="FB8520">
                    <a:tint val="66000"/>
                    <a:satMod val="160000"/>
                  </a:srgbClr>
                </a:gs>
                <a:gs pos="50000">
                  <a:srgbClr val="FB8520">
                    <a:tint val="44500"/>
                    <a:satMod val="160000"/>
                  </a:srgbClr>
                </a:gs>
                <a:gs pos="100000">
                  <a:srgbClr val="FB8520">
                    <a:tint val="23500"/>
                    <a:satMod val="160000"/>
                  </a:srgbClr>
                </a:gs>
              </a:gsLst>
              <a:path path="circle">
                <a:fillToRect r="100000" b="100000"/>
              </a:path>
              <a:tileRect l="-100000" t="-100000"/>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ru-RU"/>
              </a:defPPr>
              <a:lvl1pPr marR="0" lvl="0" indent="0" algn="ctr" eaLnBrk="0" fontAlgn="base" hangingPunct="0">
                <a:lnSpc>
                  <a:spcPct val="100000"/>
                </a:lnSpc>
                <a:spcBef>
                  <a:spcPct val="0"/>
                </a:spcBef>
                <a:spcAft>
                  <a:spcPct val="0"/>
                </a:spcAft>
                <a:buClrTx/>
                <a:buSzTx/>
                <a:buFontTx/>
                <a:buNone/>
                <a:tabLst/>
                <a:defRPr kumimoji="0" sz="2000" b="1"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defRPr>
              </a:lvl1pPr>
            </a:lstStyle>
            <a:p>
              <a:r>
                <a:rPr lang="ru-RU" altLang="ru-RU" dirty="0"/>
                <a:t>Намерение скрыть</a:t>
              </a:r>
            </a:p>
          </p:txBody>
        </p:sp>
        <p:sp>
          <p:nvSpPr>
            <p:cNvPr id="15" name="Text Box 5">
              <a:extLst>
                <a:ext uri="{FF2B5EF4-FFF2-40B4-BE49-F238E27FC236}">
                  <a16:creationId xmlns:a16="http://schemas.microsoft.com/office/drawing/2014/main" id="{916C7412-FDF4-4167-B511-49F4743A7FCB}"/>
                </a:ext>
              </a:extLst>
            </p:cNvPr>
            <p:cNvSpPr txBox="1">
              <a:spLocks noChangeArrowheads="1"/>
            </p:cNvSpPr>
            <p:nvPr/>
          </p:nvSpPr>
          <p:spPr bwMode="auto">
            <a:xfrm>
              <a:off x="7921" y="725"/>
              <a:ext cx="1695" cy="1176"/>
            </a:xfrm>
            <a:prstGeom prst="rect">
              <a:avLst/>
            </a:prstGeom>
            <a:solidFill>
              <a:srgbClr val="3BB24C"/>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ОТКРЫТАЯ, простодушная коммуникация</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 Box 4">
              <a:extLst>
                <a:ext uri="{FF2B5EF4-FFF2-40B4-BE49-F238E27FC236}">
                  <a16:creationId xmlns:a16="http://schemas.microsoft.com/office/drawing/2014/main" id="{42FA6C4A-F5F1-4420-93D7-E5CDF108BAB2}"/>
                </a:ext>
              </a:extLst>
            </p:cNvPr>
            <p:cNvSpPr txBox="1">
              <a:spLocks noChangeArrowheads="1"/>
            </p:cNvSpPr>
            <p:nvPr/>
          </p:nvSpPr>
          <p:spPr bwMode="auto">
            <a:xfrm>
              <a:off x="7921" y="2371"/>
              <a:ext cx="1695" cy="817"/>
            </a:xfrm>
            <a:prstGeom prst="rect">
              <a:avLst/>
            </a:prstGeom>
            <a:gradFill flip="none" rotWithShape="1">
              <a:gsLst>
                <a:gs pos="0">
                  <a:srgbClr val="3BB24C">
                    <a:tint val="66000"/>
                    <a:satMod val="160000"/>
                  </a:srgbClr>
                </a:gs>
                <a:gs pos="50000">
                  <a:srgbClr val="3BB24C">
                    <a:tint val="44500"/>
                    <a:satMod val="160000"/>
                  </a:srgbClr>
                </a:gs>
                <a:gs pos="100000">
                  <a:srgbClr val="3BB24C">
                    <a:tint val="23500"/>
                    <a:satMod val="160000"/>
                  </a:srgbClr>
                </a:gs>
              </a:gsLst>
              <a:lin ang="13500000" scaled="1"/>
              <a:tileRect/>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Большое</a:t>
              </a:r>
              <a:endPar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 name="Text Box 3">
              <a:extLst>
                <a:ext uri="{FF2B5EF4-FFF2-40B4-BE49-F238E27FC236}">
                  <a16:creationId xmlns:a16="http://schemas.microsoft.com/office/drawing/2014/main" id="{6FB7A4D6-D78B-4E2D-9261-35470C6C82D5}"/>
                </a:ext>
              </a:extLst>
            </p:cNvPr>
            <p:cNvSpPr txBox="1">
              <a:spLocks noChangeArrowheads="1"/>
            </p:cNvSpPr>
            <p:nvPr/>
          </p:nvSpPr>
          <p:spPr bwMode="auto">
            <a:xfrm>
              <a:off x="7921" y="3747"/>
              <a:ext cx="1695" cy="835"/>
            </a:xfrm>
            <a:prstGeom prst="rect">
              <a:avLst/>
            </a:prstGeom>
            <a:gradFill flip="none" rotWithShape="1">
              <a:gsLst>
                <a:gs pos="0">
                  <a:srgbClr val="3BB24C">
                    <a:tint val="66000"/>
                    <a:satMod val="160000"/>
                  </a:srgbClr>
                </a:gs>
                <a:gs pos="50000">
                  <a:srgbClr val="3BB24C">
                    <a:tint val="44500"/>
                    <a:satMod val="160000"/>
                  </a:srgbClr>
                </a:gs>
                <a:gs pos="100000">
                  <a:srgbClr val="3BB24C">
                    <a:tint val="23500"/>
                    <a:satMod val="160000"/>
                  </a:srgbClr>
                </a:gs>
              </a:gsLst>
              <a:lin ang="13500000" scaled="1"/>
              <a:tileRect/>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Разделяемая обеими сторонами</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 name="Text Box 2">
              <a:extLst>
                <a:ext uri="{FF2B5EF4-FFF2-40B4-BE49-F238E27FC236}">
                  <a16:creationId xmlns:a16="http://schemas.microsoft.com/office/drawing/2014/main" id="{1D88CD22-ECA4-40C0-96FD-B81B073D3D22}"/>
                </a:ext>
              </a:extLst>
            </p:cNvPr>
            <p:cNvSpPr txBox="1">
              <a:spLocks noChangeArrowheads="1"/>
            </p:cNvSpPr>
            <p:nvPr/>
          </p:nvSpPr>
          <p:spPr bwMode="auto">
            <a:xfrm>
              <a:off x="7921" y="5003"/>
              <a:ext cx="1695" cy="835"/>
            </a:xfrm>
            <a:prstGeom prst="rect">
              <a:avLst/>
            </a:prstGeom>
            <a:gradFill flip="none" rotWithShape="1">
              <a:gsLst>
                <a:gs pos="0">
                  <a:srgbClr val="3BB24C">
                    <a:tint val="66000"/>
                    <a:satMod val="160000"/>
                  </a:srgbClr>
                </a:gs>
                <a:gs pos="50000">
                  <a:srgbClr val="3BB24C">
                    <a:tint val="44500"/>
                    <a:satMod val="160000"/>
                  </a:srgbClr>
                </a:gs>
                <a:gs pos="100000">
                  <a:srgbClr val="3BB24C">
                    <a:tint val="23500"/>
                    <a:satMod val="160000"/>
                  </a:srgbClr>
                </a:gs>
              </a:gsLst>
              <a:lin ang="13500000" scaled="1"/>
              <a:tileRect/>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Намерение раскрыть</a:t>
              </a:r>
              <a:endPar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1042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24C5D812-F3BC-40CF-B6A2-DF0B192637E1}"/>
              </a:ext>
            </a:extLst>
          </p:cNvPr>
          <p:cNvGraphicFramePr>
            <a:graphicFrameLocks noGrp="1"/>
          </p:cNvGraphicFramePr>
          <p:nvPr>
            <p:extLst>
              <p:ext uri="{D42A27DB-BD31-4B8C-83A1-F6EECF244321}">
                <p14:modId xmlns:p14="http://schemas.microsoft.com/office/powerpoint/2010/main" val="2645629911"/>
              </p:ext>
            </p:extLst>
          </p:nvPr>
        </p:nvGraphicFramePr>
        <p:xfrm>
          <a:off x="1331259" y="1506073"/>
          <a:ext cx="10022541" cy="5047127"/>
        </p:xfrm>
        <a:graphic>
          <a:graphicData uri="http://schemas.openxmlformats.org/drawingml/2006/table">
            <a:tbl>
              <a:tblPr firstRow="1" bandRow="1">
                <a:tableStyleId>{93296810-A885-4BE3-A3E7-6D5BEEA58F35}</a:tableStyleId>
              </a:tblPr>
              <a:tblGrid>
                <a:gridCol w="3671048">
                  <a:extLst>
                    <a:ext uri="{9D8B030D-6E8A-4147-A177-3AD203B41FA5}">
                      <a16:colId xmlns:a16="http://schemas.microsoft.com/office/drawing/2014/main" val="2771388745"/>
                    </a:ext>
                  </a:extLst>
                </a:gridCol>
                <a:gridCol w="6351493">
                  <a:extLst>
                    <a:ext uri="{9D8B030D-6E8A-4147-A177-3AD203B41FA5}">
                      <a16:colId xmlns:a16="http://schemas.microsoft.com/office/drawing/2014/main" val="4123144155"/>
                    </a:ext>
                  </a:extLst>
                </a:gridCol>
              </a:tblGrid>
              <a:tr h="447727">
                <a:tc>
                  <a:txBody>
                    <a:bodyPr/>
                    <a:lstStyle/>
                    <a:p>
                      <a:pPr algn="ctr">
                        <a:lnSpc>
                          <a:spcPct val="115000"/>
                        </a:lnSpc>
                        <a:spcAft>
                          <a:spcPts val="800"/>
                        </a:spcAft>
                      </a:pPr>
                      <a:r>
                        <a:rPr lang="ru-RU" sz="1800" dirty="0">
                          <a:effectLst/>
                        </a:rPr>
                        <a:t>Драма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800" dirty="0">
                          <a:effectLst/>
                        </a:rPr>
                        <a:t>Описание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049597"/>
                  </a:ext>
                </a:extLst>
              </a:tr>
              <a:tr h="919880">
                <a:tc>
                  <a:txBody>
                    <a:bodyPr/>
                    <a:lstStyle/>
                    <a:p>
                      <a:pPr algn="ctr">
                        <a:lnSpc>
                          <a:spcPct val="115000"/>
                        </a:lnSpc>
                        <a:spcAft>
                          <a:spcPts val="800"/>
                        </a:spcAft>
                      </a:pPr>
                      <a:r>
                        <a:rPr lang="ru-RU" sz="1800" b="1" dirty="0">
                          <a:solidFill>
                            <a:srgbClr val="7030A0"/>
                          </a:solidFill>
                        </a:rPr>
                        <a:t>«драма СЛУШАНИЯ»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600" dirty="0">
                          <a:effectLst/>
                        </a:rPr>
                        <a:t>Люди общаются, но не слышат друг друга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08000" marT="72000" marB="72000" anchor="ctr"/>
                </a:tc>
                <a:extLst>
                  <a:ext uri="{0D108BD9-81ED-4DB2-BD59-A6C34878D82A}">
                    <a16:rowId xmlns:a16="http://schemas.microsoft.com/office/drawing/2014/main" val="1357888411"/>
                  </a:ext>
                </a:extLst>
              </a:tr>
              <a:tr h="919880">
                <a:tc>
                  <a:txBody>
                    <a:bodyPr/>
                    <a:lstStyle/>
                    <a:p>
                      <a:pPr algn="ctr">
                        <a:lnSpc>
                          <a:spcPct val="115000"/>
                        </a:lnSpc>
                        <a:spcAft>
                          <a:spcPts val="800"/>
                        </a:spcAft>
                      </a:pPr>
                      <a:r>
                        <a:rPr lang="ru-RU" sz="1800" b="1" dirty="0">
                          <a:solidFill>
                            <a:srgbClr val="7030A0"/>
                          </a:solidFill>
                        </a:rPr>
                        <a:t>«драма ПОНИМАНИЯ»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600" dirty="0"/>
                        <a:t>Люди в процессе общения вроде как слушают сообщения другого, но не понимают смысла сказанного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08000" marT="72000" marB="72000" anchor="ctr"/>
                </a:tc>
                <a:extLst>
                  <a:ext uri="{0D108BD9-81ED-4DB2-BD59-A6C34878D82A}">
                    <a16:rowId xmlns:a16="http://schemas.microsoft.com/office/drawing/2014/main" val="430711033"/>
                  </a:ext>
                </a:extLst>
              </a:tr>
              <a:tr h="919880">
                <a:tc>
                  <a:txBody>
                    <a:bodyPr/>
                    <a:lstStyle/>
                    <a:p>
                      <a:pPr algn="ctr">
                        <a:lnSpc>
                          <a:spcPct val="115000"/>
                        </a:lnSpc>
                        <a:spcAft>
                          <a:spcPts val="800"/>
                        </a:spcAft>
                      </a:pPr>
                      <a:r>
                        <a:rPr lang="ru-RU" sz="1800" b="1" dirty="0">
                          <a:solidFill>
                            <a:srgbClr val="7030A0"/>
                          </a:solidFill>
                        </a:rPr>
                        <a:t>«драма ДЕЙСТВИЯ»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600" dirty="0"/>
                        <a:t>Понимание в общении происходит, но не могут ничего сделать по этому поводу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08000" marT="72000" marB="72000" anchor="ctr"/>
                </a:tc>
                <a:extLst>
                  <a:ext uri="{0D108BD9-81ED-4DB2-BD59-A6C34878D82A}">
                    <a16:rowId xmlns:a16="http://schemas.microsoft.com/office/drawing/2014/main" val="1527784002"/>
                  </a:ext>
                </a:extLst>
              </a:tr>
              <a:tr h="919880">
                <a:tc>
                  <a:txBody>
                    <a:bodyPr/>
                    <a:lstStyle/>
                    <a:p>
                      <a:pPr algn="ctr">
                        <a:lnSpc>
                          <a:spcPct val="115000"/>
                        </a:lnSpc>
                        <a:spcAft>
                          <a:spcPts val="800"/>
                        </a:spcAft>
                      </a:pPr>
                      <a:r>
                        <a:rPr lang="ru-RU" sz="1800" b="1" dirty="0">
                          <a:solidFill>
                            <a:srgbClr val="7030A0"/>
                          </a:solidFill>
                        </a:rPr>
                        <a:t>«драма САМОВЫРАЖЕНИЯ»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600" dirty="0"/>
                        <a:t>В процессе общения достигается понимание, но другой не может выразить словами свою мысль по данному поводу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08000" marT="72000" marB="72000" anchor="ctr"/>
                </a:tc>
                <a:extLst>
                  <a:ext uri="{0D108BD9-81ED-4DB2-BD59-A6C34878D82A}">
                    <a16:rowId xmlns:a16="http://schemas.microsoft.com/office/drawing/2014/main" val="1943866989"/>
                  </a:ext>
                </a:extLst>
              </a:tr>
              <a:tr h="919880">
                <a:tc>
                  <a:txBody>
                    <a:bodyPr/>
                    <a:lstStyle/>
                    <a:p>
                      <a:pPr algn="ctr">
                        <a:lnSpc>
                          <a:spcPct val="115000"/>
                        </a:lnSpc>
                        <a:spcAft>
                          <a:spcPts val="800"/>
                        </a:spcAft>
                      </a:pPr>
                      <a:r>
                        <a:rPr lang="ru-RU" sz="1600" b="1" dirty="0">
                          <a:solidFill>
                            <a:srgbClr val="7030A0"/>
                          </a:solidFill>
                        </a:rPr>
                        <a:t>«драма ЭМОЦИОНАЛЬНОСТИ»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600" dirty="0"/>
                        <a:t>Человек понимает, что и как он должен сделать, но эмоциональность, импульсивность мешают ему это сделать или сделать это так, как нужно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08000" marT="72000" marB="72000" anchor="ctr"/>
                </a:tc>
                <a:extLst>
                  <a:ext uri="{0D108BD9-81ED-4DB2-BD59-A6C34878D82A}">
                    <a16:rowId xmlns:a16="http://schemas.microsoft.com/office/drawing/2014/main" val="3868045608"/>
                  </a:ext>
                </a:extLst>
              </a:tr>
            </a:tbl>
          </a:graphicData>
        </a:graphic>
      </p:graphicFrame>
      <p:sp>
        <p:nvSpPr>
          <p:cNvPr id="5" name="Заголовок 1">
            <a:extLst>
              <a:ext uri="{FF2B5EF4-FFF2-40B4-BE49-F238E27FC236}">
                <a16:creationId xmlns:a16="http://schemas.microsoft.com/office/drawing/2014/main" id="{E7E0C3E4-68CB-4ECB-AE9A-49BA6685A65F}"/>
              </a:ext>
            </a:extLst>
          </p:cNvPr>
          <p:cNvSpPr>
            <a:spLocks noGrp="1"/>
          </p:cNvSpPr>
          <p:nvPr>
            <p:ph type="title"/>
          </p:nvPr>
        </p:nvSpPr>
        <p:spPr>
          <a:xfrm>
            <a:off x="838200" y="304800"/>
            <a:ext cx="10515600" cy="896471"/>
          </a:xfrm>
        </p:spPr>
        <p:txBody>
          <a:bodyPr>
            <a:noAutofit/>
          </a:bodyPr>
          <a:lstStyle/>
          <a:p>
            <a:pPr algn="ctr"/>
            <a:r>
              <a:rPr lang="ru-RU" sz="3600" b="1" dirty="0"/>
              <a:t>Коммуникации</a:t>
            </a:r>
            <a:br>
              <a:rPr lang="ru-RU" sz="3600" b="1" dirty="0"/>
            </a:br>
            <a:r>
              <a:rPr lang="ru-RU" sz="3600" b="1" dirty="0"/>
              <a:t>Драмы/барьеры общения</a:t>
            </a:r>
          </a:p>
        </p:txBody>
      </p:sp>
    </p:spTree>
    <p:extLst>
      <p:ext uri="{BB962C8B-B14F-4D97-AF65-F5344CB8AC3E}">
        <p14:creationId xmlns:p14="http://schemas.microsoft.com/office/powerpoint/2010/main" val="353703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3574B1-4426-4889-99C2-6494265626AB}"/>
              </a:ext>
            </a:extLst>
          </p:cNvPr>
          <p:cNvSpPr>
            <a:spLocks noGrp="1"/>
          </p:cNvSpPr>
          <p:nvPr>
            <p:ph type="title"/>
          </p:nvPr>
        </p:nvSpPr>
        <p:spPr>
          <a:xfrm>
            <a:off x="909918" y="404831"/>
            <a:ext cx="10515600" cy="769545"/>
          </a:xfrm>
        </p:spPr>
        <p:txBody>
          <a:bodyPr vert="horz" lIns="91440" tIns="45720" rIns="91440" bIns="45720" rtlCol="0" anchor="ctr">
            <a:normAutofit/>
          </a:bodyPr>
          <a:lstStyle/>
          <a:p>
            <a:pPr algn="ctr"/>
            <a:r>
              <a:rPr lang="ru-RU" b="1" dirty="0"/>
              <a:t>Четыре драмы общения</a:t>
            </a:r>
          </a:p>
        </p:txBody>
      </p:sp>
      <p:graphicFrame>
        <p:nvGraphicFramePr>
          <p:cNvPr id="4" name="Объект 3">
            <a:extLst>
              <a:ext uri="{FF2B5EF4-FFF2-40B4-BE49-F238E27FC236}">
                <a16:creationId xmlns:a16="http://schemas.microsoft.com/office/drawing/2014/main" id="{47D30AC1-9842-4C5F-9B79-49D752553264}"/>
              </a:ext>
            </a:extLst>
          </p:cNvPr>
          <p:cNvGraphicFramePr>
            <a:graphicFrameLocks noGrp="1"/>
          </p:cNvGraphicFramePr>
          <p:nvPr>
            <p:ph idx="1"/>
            <p:extLst>
              <p:ext uri="{D42A27DB-BD31-4B8C-83A1-F6EECF244321}">
                <p14:modId xmlns:p14="http://schemas.microsoft.com/office/powerpoint/2010/main" val="3348888923"/>
              </p:ext>
            </p:extLst>
          </p:nvPr>
        </p:nvGraphicFramePr>
        <p:xfrm>
          <a:off x="838198" y="1506071"/>
          <a:ext cx="10515600" cy="4880013"/>
        </p:xfrm>
        <a:graphic>
          <a:graphicData uri="http://schemas.openxmlformats.org/drawingml/2006/table">
            <a:tbl>
              <a:tblPr firstRow="1" firstCol="1" bandRow="1">
                <a:tableStyleId>{93296810-A885-4BE3-A3E7-6D5BEEA58F35}</a:tableStyleId>
              </a:tblPr>
              <a:tblGrid>
                <a:gridCol w="2810935">
                  <a:extLst>
                    <a:ext uri="{9D8B030D-6E8A-4147-A177-3AD203B41FA5}">
                      <a16:colId xmlns:a16="http://schemas.microsoft.com/office/drawing/2014/main" val="1955950990"/>
                    </a:ext>
                  </a:extLst>
                </a:gridCol>
                <a:gridCol w="3021174">
                  <a:extLst>
                    <a:ext uri="{9D8B030D-6E8A-4147-A177-3AD203B41FA5}">
                      <a16:colId xmlns:a16="http://schemas.microsoft.com/office/drawing/2014/main" val="446635713"/>
                    </a:ext>
                  </a:extLst>
                </a:gridCol>
                <a:gridCol w="4683491">
                  <a:extLst>
                    <a:ext uri="{9D8B030D-6E8A-4147-A177-3AD203B41FA5}">
                      <a16:colId xmlns:a16="http://schemas.microsoft.com/office/drawing/2014/main" val="1203157333"/>
                    </a:ext>
                  </a:extLst>
                </a:gridCol>
              </a:tblGrid>
              <a:tr h="514863">
                <a:tc>
                  <a:txBody>
                    <a:bodyPr/>
                    <a:lstStyle/>
                    <a:p>
                      <a:pPr algn="ctr">
                        <a:lnSpc>
                          <a:spcPct val="100000"/>
                        </a:lnSpc>
                      </a:pPr>
                      <a:r>
                        <a:rPr lang="ru-RU" sz="2400" dirty="0">
                          <a:effectLst/>
                        </a:rPr>
                        <a:t>Название драмы</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algn="ctr">
                        <a:lnSpc>
                          <a:spcPct val="100000"/>
                        </a:lnSpc>
                      </a:pPr>
                      <a:r>
                        <a:rPr lang="ru-RU" sz="2400" dirty="0">
                          <a:effectLst/>
                        </a:rPr>
                        <a:t>Суть драмы</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algn="ctr">
                        <a:lnSpc>
                          <a:spcPct val="100000"/>
                        </a:lnSpc>
                      </a:pPr>
                      <a:r>
                        <a:rPr lang="ru-RU" sz="2400" dirty="0">
                          <a:effectLst/>
                        </a:rPr>
                        <a:t>Пример</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extLst>
                  <a:ext uri="{0D108BD9-81ED-4DB2-BD59-A6C34878D82A}">
                    <a16:rowId xmlns:a16="http://schemas.microsoft.com/office/drawing/2014/main" val="2096207987"/>
                  </a:ext>
                </a:extLst>
              </a:tr>
              <a:tr h="780424">
                <a:tc>
                  <a:txBody>
                    <a:bodyPr/>
                    <a:lstStyle/>
                    <a:p>
                      <a:pPr algn="ctr">
                        <a:lnSpc>
                          <a:spcPct val="100000"/>
                        </a:lnSpc>
                      </a:pPr>
                      <a:r>
                        <a:rPr lang="ru-RU" sz="2400" dirty="0">
                          <a:effectLst/>
                        </a:rPr>
                        <a:t>Драма слушания</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marL="36000" algn="l" defTabSz="914400" rtl="0" eaLnBrk="1" latinLnBrk="0" hangingPunct="1">
                        <a:lnSpc>
                          <a:spcPct val="100000"/>
                        </a:lnSpc>
                      </a:pPr>
                      <a:r>
                        <a:rPr lang="ru-RU" sz="1600" kern="1200" dirty="0">
                          <a:solidFill>
                            <a:schemeClr val="dk1"/>
                          </a:solidFill>
                          <a:effectLst/>
                          <a:latin typeface="+mn-lt"/>
                          <a:ea typeface="+mn-ea"/>
                          <a:cs typeface="+mn-cs"/>
                        </a:rPr>
                        <a:t>«Слушаю, но не слышу»</a:t>
                      </a:r>
                    </a:p>
                  </a:txBody>
                  <a:tcPr marL="72000" marR="108000" marT="0" marB="0" anchor="ctr"/>
                </a:tc>
                <a:tc>
                  <a:txBody>
                    <a:bodyPr/>
                    <a:lstStyle/>
                    <a:p>
                      <a:pPr marL="36000" algn="just">
                        <a:lnSpc>
                          <a:spcPct val="100000"/>
                        </a:lnSpc>
                      </a:pPr>
                      <a:r>
                        <a:rPr lang="ru-RU" sz="1600" dirty="0">
                          <a:effectLst/>
                        </a:rPr>
                        <a:t>- У меня сейчас трудный период…</a:t>
                      </a:r>
                    </a:p>
                    <a:p>
                      <a:pPr marL="36000" algn="just">
                        <a:lnSpc>
                          <a:spcPct val="100000"/>
                        </a:lnSpc>
                      </a:pPr>
                      <a:r>
                        <a:rPr lang="ru-RU" sz="1600" dirty="0">
                          <a:effectLst/>
                        </a:rPr>
                        <a:t>- Ой, а у меня такое сейчас происходит! Только послушай…</a:t>
                      </a:r>
                      <a:endParaRPr lang="ru-RU" sz="1600" dirty="0">
                        <a:effectLst/>
                        <a:latin typeface="Times New Roman" panose="02020603050405020304" pitchFamily="18" charset="0"/>
                        <a:ea typeface="Times New Roman" panose="02020603050405020304" pitchFamily="18" charset="0"/>
                      </a:endParaRPr>
                    </a:p>
                  </a:txBody>
                  <a:tcPr marL="72000" marR="108000" marT="0" marB="0"/>
                </a:tc>
                <a:extLst>
                  <a:ext uri="{0D108BD9-81ED-4DB2-BD59-A6C34878D82A}">
                    <a16:rowId xmlns:a16="http://schemas.microsoft.com/office/drawing/2014/main" val="454967532"/>
                  </a:ext>
                </a:extLst>
              </a:tr>
              <a:tr h="1040565">
                <a:tc>
                  <a:txBody>
                    <a:bodyPr/>
                    <a:lstStyle/>
                    <a:p>
                      <a:pPr algn="ctr">
                        <a:lnSpc>
                          <a:spcPct val="100000"/>
                        </a:lnSpc>
                      </a:pPr>
                      <a:r>
                        <a:rPr lang="ru-RU" sz="2400" dirty="0">
                          <a:effectLst/>
                        </a:rPr>
                        <a:t>Драма понимания</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marL="36000" algn="l" defTabSz="914400" rtl="0" eaLnBrk="1" latinLnBrk="0" hangingPunct="1">
                        <a:lnSpc>
                          <a:spcPct val="100000"/>
                        </a:lnSpc>
                      </a:pPr>
                      <a:r>
                        <a:rPr lang="ru-RU" sz="1600" kern="1200" dirty="0">
                          <a:solidFill>
                            <a:schemeClr val="dk1"/>
                          </a:solidFill>
                          <a:effectLst/>
                          <a:latin typeface="+mn-lt"/>
                          <a:ea typeface="+mn-ea"/>
                          <a:cs typeface="+mn-cs"/>
                        </a:rPr>
                        <a:t>«Слышу, но не понимаю»</a:t>
                      </a:r>
                    </a:p>
                  </a:txBody>
                  <a:tcPr marL="72000" marR="108000" marT="0" marB="0" anchor="ctr"/>
                </a:tc>
                <a:tc>
                  <a:txBody>
                    <a:bodyPr/>
                    <a:lstStyle/>
                    <a:p>
                      <a:pPr marL="36000" algn="just">
                        <a:lnSpc>
                          <a:spcPct val="100000"/>
                        </a:lnSpc>
                      </a:pPr>
                      <a:r>
                        <a:rPr lang="ru-RU" sz="1600" dirty="0">
                          <a:effectLst/>
                        </a:rPr>
                        <a:t>- Я вчера смотрела такой грязный фильм, что хотелось после этого помыться!</a:t>
                      </a:r>
                    </a:p>
                    <a:p>
                      <a:pPr marL="36000" algn="just">
                        <a:lnSpc>
                          <a:spcPct val="100000"/>
                        </a:lnSpc>
                      </a:pPr>
                      <a:r>
                        <a:rPr lang="ru-RU" sz="1600" dirty="0">
                          <a:effectLst/>
                        </a:rPr>
                        <a:t>- А вчера во втором микрорайоне дали горячую воду…</a:t>
                      </a:r>
                      <a:endParaRPr lang="ru-RU" sz="1600" dirty="0">
                        <a:effectLst/>
                        <a:latin typeface="Times New Roman" panose="02020603050405020304" pitchFamily="18" charset="0"/>
                        <a:ea typeface="Times New Roman" panose="02020603050405020304" pitchFamily="18" charset="0"/>
                      </a:endParaRPr>
                    </a:p>
                  </a:txBody>
                  <a:tcPr marL="72000" marR="108000" marT="0" marB="0"/>
                </a:tc>
                <a:extLst>
                  <a:ext uri="{0D108BD9-81ED-4DB2-BD59-A6C34878D82A}">
                    <a16:rowId xmlns:a16="http://schemas.microsoft.com/office/drawing/2014/main" val="3346502410"/>
                  </a:ext>
                </a:extLst>
              </a:tr>
              <a:tr h="1243455">
                <a:tc>
                  <a:txBody>
                    <a:bodyPr/>
                    <a:lstStyle/>
                    <a:p>
                      <a:pPr algn="ctr">
                        <a:lnSpc>
                          <a:spcPct val="100000"/>
                        </a:lnSpc>
                      </a:pPr>
                      <a:r>
                        <a:rPr lang="ru-RU" sz="2400" dirty="0">
                          <a:effectLst/>
                        </a:rPr>
                        <a:t>Драма действия</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marL="36000" algn="l" defTabSz="914400" rtl="0" eaLnBrk="1" latinLnBrk="0" hangingPunct="1">
                        <a:lnSpc>
                          <a:spcPct val="100000"/>
                        </a:lnSpc>
                      </a:pPr>
                      <a:r>
                        <a:rPr lang="ru-RU" sz="1600" kern="1200" dirty="0">
                          <a:solidFill>
                            <a:schemeClr val="dk1"/>
                          </a:solidFill>
                          <a:effectLst/>
                          <a:latin typeface="+mn-lt"/>
                          <a:ea typeface="+mn-ea"/>
                          <a:cs typeface="+mn-cs"/>
                        </a:rPr>
                        <a:t>«Понимаю, но сделать ничего не могу»</a:t>
                      </a:r>
                    </a:p>
                  </a:txBody>
                  <a:tcPr marL="72000" marR="108000" marT="0" marB="0" anchor="ctr"/>
                </a:tc>
                <a:tc>
                  <a:txBody>
                    <a:bodyPr/>
                    <a:lstStyle/>
                    <a:p>
                      <a:pPr marL="36000" algn="just">
                        <a:lnSpc>
                          <a:spcPct val="100000"/>
                        </a:lnSpc>
                      </a:pPr>
                      <a:r>
                        <a:rPr lang="ru-RU" sz="1600" dirty="0">
                          <a:effectLst/>
                        </a:rPr>
                        <a:t>- Я должен сейчас все ему высказать. Сейчас соберусь с духом и пойду и сделаю это.</a:t>
                      </a:r>
                    </a:p>
                    <a:p>
                      <a:pPr marL="36000" algn="just">
                        <a:lnSpc>
                          <a:spcPct val="100000"/>
                        </a:lnSpc>
                      </a:pPr>
                      <a:r>
                        <a:rPr lang="ru-RU" sz="1600" dirty="0">
                          <a:effectLst/>
                        </a:rPr>
                        <a:t>- </a:t>
                      </a:r>
                      <a:r>
                        <a:rPr lang="ru-RU" sz="1600" dirty="0" err="1">
                          <a:effectLst/>
                        </a:rPr>
                        <a:t>Эээ</a:t>
                      </a:r>
                      <a:r>
                        <a:rPr lang="ru-RU" sz="1600" dirty="0">
                          <a:effectLst/>
                        </a:rPr>
                        <a:t>… Я… В общем… Извините, я в другой раз как-нибудь…</a:t>
                      </a:r>
                      <a:endParaRPr lang="ru-RU" sz="1600" dirty="0">
                        <a:effectLst/>
                        <a:latin typeface="Times New Roman" panose="02020603050405020304" pitchFamily="18" charset="0"/>
                        <a:ea typeface="Times New Roman" panose="02020603050405020304" pitchFamily="18" charset="0"/>
                      </a:endParaRPr>
                    </a:p>
                  </a:txBody>
                  <a:tcPr marL="72000" marR="108000" marT="0" marB="0"/>
                </a:tc>
                <a:extLst>
                  <a:ext uri="{0D108BD9-81ED-4DB2-BD59-A6C34878D82A}">
                    <a16:rowId xmlns:a16="http://schemas.microsoft.com/office/drawing/2014/main" val="4215231907"/>
                  </a:ext>
                </a:extLst>
              </a:tr>
              <a:tr h="1300706">
                <a:tc>
                  <a:txBody>
                    <a:bodyPr/>
                    <a:lstStyle/>
                    <a:p>
                      <a:pPr algn="ctr">
                        <a:lnSpc>
                          <a:spcPct val="100000"/>
                        </a:lnSpc>
                      </a:pPr>
                      <a:r>
                        <a:rPr lang="ru-RU" sz="2400" dirty="0">
                          <a:effectLst/>
                        </a:rPr>
                        <a:t>Драма самовыражения</a:t>
                      </a:r>
                      <a:endParaRPr lang="ru-RU" sz="2400" dirty="0">
                        <a:effectLst/>
                        <a:latin typeface="Times New Roman" panose="02020603050405020304" pitchFamily="18" charset="0"/>
                        <a:ea typeface="Times New Roman" panose="02020603050405020304" pitchFamily="18" charset="0"/>
                      </a:endParaRPr>
                    </a:p>
                  </a:txBody>
                  <a:tcPr marL="10139" marR="10139" marT="0" marB="0" anchor="ctr"/>
                </a:tc>
                <a:tc>
                  <a:txBody>
                    <a:bodyPr/>
                    <a:lstStyle/>
                    <a:p>
                      <a:pPr marL="36000" algn="l" defTabSz="914400" rtl="0" eaLnBrk="1" latinLnBrk="0" hangingPunct="1">
                        <a:lnSpc>
                          <a:spcPct val="100000"/>
                        </a:lnSpc>
                      </a:pPr>
                      <a:r>
                        <a:rPr lang="ru-RU" sz="1600" kern="1200" dirty="0">
                          <a:solidFill>
                            <a:schemeClr val="dk1"/>
                          </a:solidFill>
                          <a:effectLst/>
                          <a:latin typeface="+mn-lt"/>
                          <a:ea typeface="+mn-ea"/>
                          <a:cs typeface="+mn-cs"/>
                        </a:rPr>
                        <a:t>«Могу сделать сам, но сформулировать, как это делается, не могу»</a:t>
                      </a:r>
                    </a:p>
                  </a:txBody>
                  <a:tcPr marL="72000" marR="108000" marT="0" marB="0" anchor="ctr"/>
                </a:tc>
                <a:tc>
                  <a:txBody>
                    <a:bodyPr/>
                    <a:lstStyle/>
                    <a:p>
                      <a:pPr marL="36000" algn="just">
                        <a:lnSpc>
                          <a:spcPct val="100000"/>
                        </a:lnSpc>
                      </a:pPr>
                      <a:r>
                        <a:rPr lang="ru-RU" sz="1600" dirty="0">
                          <a:effectLst/>
                        </a:rPr>
                        <a:t>- Не знаю, как объяснить, ну, говорю что-нибудь… Ну, что подходит к случаю…</a:t>
                      </a:r>
                    </a:p>
                    <a:p>
                      <a:pPr marL="36000" algn="just">
                        <a:lnSpc>
                          <a:spcPct val="100000"/>
                        </a:lnSpc>
                      </a:pPr>
                      <a:r>
                        <a:rPr lang="ru-RU" sz="1600" dirty="0">
                          <a:effectLst/>
                        </a:rPr>
                        <a:t>- Приведи пример какой-нибудь.</a:t>
                      </a:r>
                    </a:p>
                    <a:p>
                      <a:pPr marL="36000" algn="just">
                        <a:lnSpc>
                          <a:spcPct val="100000"/>
                        </a:lnSpc>
                      </a:pPr>
                      <a:r>
                        <a:rPr lang="ru-RU" sz="1600" dirty="0">
                          <a:effectLst/>
                        </a:rPr>
                        <a:t>- Ну, не знаю, как это сказать. В общем, это просто, ну не знаю…</a:t>
                      </a:r>
                      <a:endParaRPr lang="ru-RU" sz="1600" dirty="0">
                        <a:effectLst/>
                        <a:latin typeface="Times New Roman" panose="02020603050405020304" pitchFamily="18" charset="0"/>
                        <a:ea typeface="Times New Roman" panose="02020603050405020304" pitchFamily="18" charset="0"/>
                      </a:endParaRPr>
                    </a:p>
                  </a:txBody>
                  <a:tcPr marL="72000" marR="108000" marT="0" marB="0"/>
                </a:tc>
                <a:extLst>
                  <a:ext uri="{0D108BD9-81ED-4DB2-BD59-A6C34878D82A}">
                    <a16:rowId xmlns:a16="http://schemas.microsoft.com/office/drawing/2014/main" val="722796750"/>
                  </a:ext>
                </a:extLst>
              </a:tr>
            </a:tbl>
          </a:graphicData>
        </a:graphic>
      </p:graphicFrame>
    </p:spTree>
    <p:extLst>
      <p:ext uri="{BB962C8B-B14F-4D97-AF65-F5344CB8AC3E}">
        <p14:creationId xmlns:p14="http://schemas.microsoft.com/office/powerpoint/2010/main" val="23217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0FADCB-0AED-4912-B4D2-64ECF9058A46}"/>
              </a:ext>
            </a:extLst>
          </p:cNvPr>
          <p:cNvSpPr>
            <a:spLocks noGrp="1"/>
          </p:cNvSpPr>
          <p:nvPr>
            <p:ph type="title"/>
          </p:nvPr>
        </p:nvSpPr>
        <p:spPr>
          <a:xfrm>
            <a:off x="749204" y="390030"/>
            <a:ext cx="10515600" cy="918304"/>
          </a:xfrm>
        </p:spPr>
        <p:txBody>
          <a:bodyPr vert="horz" lIns="91440" tIns="45720" rIns="91440" bIns="45720" rtlCol="0" anchor="ctr">
            <a:noAutofit/>
          </a:bodyPr>
          <a:lstStyle/>
          <a:p>
            <a:pPr algn="ctr"/>
            <a:r>
              <a:rPr lang="ru-RU" sz="3600" b="1" dirty="0"/>
              <a:t>Техники эффективной коммуникации</a:t>
            </a:r>
            <a:br>
              <a:rPr lang="ru-RU" sz="3600" b="1" dirty="0"/>
            </a:br>
            <a:r>
              <a:rPr lang="ru-RU" sz="3600" b="1" dirty="0"/>
              <a:t>Активное слушание</a:t>
            </a:r>
          </a:p>
        </p:txBody>
      </p:sp>
      <p:sp>
        <p:nvSpPr>
          <p:cNvPr id="13" name="Блок-схема: процесс 77">
            <a:extLst>
              <a:ext uri="{FF2B5EF4-FFF2-40B4-BE49-F238E27FC236}">
                <a16:creationId xmlns:a16="http://schemas.microsoft.com/office/drawing/2014/main" id="{50BFB393-69AB-4B43-8679-D744CBAB2786}"/>
              </a:ext>
            </a:extLst>
          </p:cNvPr>
          <p:cNvSpPr>
            <a:spLocks noChangeArrowheads="1"/>
          </p:cNvSpPr>
          <p:nvPr/>
        </p:nvSpPr>
        <p:spPr bwMode="auto">
          <a:xfrm>
            <a:off x="3221643" y="1571901"/>
            <a:ext cx="4742329" cy="763131"/>
          </a:xfrm>
          <a:prstGeom prst="flowChartProcess">
            <a:avLst/>
          </a:prstGeom>
          <a:solidFill>
            <a:schemeClr val="accent2">
              <a:lumMod val="20000"/>
              <a:lumOff val="80000"/>
            </a:schemeClr>
          </a:solidFill>
          <a:ln w="57150">
            <a:solidFill>
              <a:srgbClr val="FB8520"/>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Структура техник активного слушания</a:t>
            </a:r>
            <a:endParaRPr kumimoji="0" lang="ru-RU" altLang="ru-RU" b="0" i="0" u="none" strike="noStrike" cap="none" normalizeH="0" baseline="0" dirty="0">
              <a:ln>
                <a:noFill/>
              </a:ln>
              <a:solidFill>
                <a:schemeClr val="tx1"/>
              </a:solidFill>
              <a:effectLst/>
            </a:endParaRPr>
          </a:p>
        </p:txBody>
      </p:sp>
      <p:sp>
        <p:nvSpPr>
          <p:cNvPr id="14" name="Блок-схема: процесс 79">
            <a:extLst>
              <a:ext uri="{FF2B5EF4-FFF2-40B4-BE49-F238E27FC236}">
                <a16:creationId xmlns:a16="http://schemas.microsoft.com/office/drawing/2014/main" id="{18A45E88-C7E1-4409-8422-8E6DB241AE25}"/>
              </a:ext>
            </a:extLst>
          </p:cNvPr>
          <p:cNvSpPr>
            <a:spLocks noChangeArrowheads="1"/>
          </p:cNvSpPr>
          <p:nvPr/>
        </p:nvSpPr>
        <p:spPr bwMode="auto">
          <a:xfrm>
            <a:off x="7082485" y="2915965"/>
            <a:ext cx="3092824" cy="1017508"/>
          </a:xfrm>
          <a:prstGeom prst="flowChartProcess">
            <a:avLst/>
          </a:prstGeom>
          <a:solidFill>
            <a:schemeClr val="accent6">
              <a:lumMod val="20000"/>
              <a:lumOff val="80000"/>
            </a:schemeClr>
          </a:solidFill>
          <a:ln w="38100">
            <a:solidFill>
              <a:srgbClr val="3BB24C"/>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Задача 2.</a:t>
            </a:r>
            <a:endParaRPr kumimoji="0" lang="ru-RU" altLang="ru-RU"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Умение услышать и понять</a:t>
            </a:r>
            <a:endParaRPr kumimoji="0" lang="ru-RU" altLang="ru-RU" b="0" i="0" u="none" strike="noStrike" cap="none" normalizeH="0" baseline="0" dirty="0">
              <a:ln>
                <a:noFill/>
              </a:ln>
              <a:solidFill>
                <a:schemeClr val="tx1"/>
              </a:solidFill>
              <a:effectLst/>
            </a:endParaRPr>
          </a:p>
        </p:txBody>
      </p:sp>
      <p:sp>
        <p:nvSpPr>
          <p:cNvPr id="15" name="Блок-схема: процесс 78">
            <a:extLst>
              <a:ext uri="{FF2B5EF4-FFF2-40B4-BE49-F238E27FC236}">
                <a16:creationId xmlns:a16="http://schemas.microsoft.com/office/drawing/2014/main" id="{12965A09-88D3-4DD4-BF9F-E91DBA81B9CD}"/>
              </a:ext>
            </a:extLst>
          </p:cNvPr>
          <p:cNvSpPr>
            <a:spLocks noChangeArrowheads="1"/>
          </p:cNvSpPr>
          <p:nvPr/>
        </p:nvSpPr>
        <p:spPr bwMode="auto">
          <a:xfrm>
            <a:off x="1157511" y="2912800"/>
            <a:ext cx="3092824" cy="1017508"/>
          </a:xfrm>
          <a:prstGeom prst="flowChartProcess">
            <a:avLst/>
          </a:prstGeom>
          <a:solidFill>
            <a:schemeClr val="accent1">
              <a:lumMod val="20000"/>
              <a:lumOff val="80000"/>
            </a:schemeClr>
          </a:solidFill>
          <a:ln w="38100">
            <a:solidFill>
              <a:srgbClr val="7D62AA"/>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Задача 1.</a:t>
            </a:r>
            <a:endParaRPr kumimoji="0" lang="ru-RU" altLang="ru-RU"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Умение разговаривать</a:t>
            </a:r>
            <a:endParaRPr kumimoji="0" lang="ru-RU" altLang="ru-RU" b="0" i="0" u="none" strike="noStrike" cap="none" normalizeH="0" baseline="0" dirty="0">
              <a:ln>
                <a:noFill/>
              </a:ln>
              <a:solidFill>
                <a:schemeClr val="tx1"/>
              </a:solidFill>
              <a:effectLst/>
            </a:endParaRPr>
          </a:p>
        </p:txBody>
      </p:sp>
      <p:sp>
        <p:nvSpPr>
          <p:cNvPr id="16" name="Блок-схема: процесс 83">
            <a:extLst>
              <a:ext uri="{FF2B5EF4-FFF2-40B4-BE49-F238E27FC236}">
                <a16:creationId xmlns:a16="http://schemas.microsoft.com/office/drawing/2014/main" id="{F0126786-2E77-485B-96AD-0E1F4F7AFE7F}"/>
              </a:ext>
            </a:extLst>
          </p:cNvPr>
          <p:cNvSpPr>
            <a:spLocks noChangeArrowheads="1"/>
          </p:cNvSpPr>
          <p:nvPr/>
        </p:nvSpPr>
        <p:spPr bwMode="auto">
          <a:xfrm>
            <a:off x="9888465" y="4518259"/>
            <a:ext cx="1794056" cy="1421551"/>
          </a:xfrm>
          <a:prstGeom prst="flowChartProcess">
            <a:avLst/>
          </a:prstGeom>
          <a:solidFill>
            <a:schemeClr val="accent6">
              <a:lumMod val="20000"/>
              <a:lumOff val="80000"/>
            </a:schemeClr>
          </a:solidFill>
          <a:ln w="38100">
            <a:solidFill>
              <a:srgbClr val="3BB24C"/>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Техника интерпретации</a:t>
            </a:r>
            <a:endParaRPr kumimoji="0" lang="ru-RU" altLang="ru-RU" sz="1600" b="0" i="0" u="none" strike="noStrike" cap="none" normalizeH="0" baseline="0" dirty="0">
              <a:ln>
                <a:noFill/>
              </a:ln>
              <a:solidFill>
                <a:schemeClr val="tx1"/>
              </a:solidFill>
              <a:effectLst/>
            </a:endParaRPr>
          </a:p>
        </p:txBody>
      </p:sp>
      <p:sp>
        <p:nvSpPr>
          <p:cNvPr id="17" name="Блок-схема: процесс 82">
            <a:extLst>
              <a:ext uri="{FF2B5EF4-FFF2-40B4-BE49-F238E27FC236}">
                <a16:creationId xmlns:a16="http://schemas.microsoft.com/office/drawing/2014/main" id="{141E3463-02DD-4E4C-9425-4F77AC2DCD26}"/>
              </a:ext>
            </a:extLst>
          </p:cNvPr>
          <p:cNvSpPr>
            <a:spLocks noChangeArrowheads="1"/>
          </p:cNvSpPr>
          <p:nvPr/>
        </p:nvSpPr>
        <p:spPr bwMode="auto">
          <a:xfrm>
            <a:off x="7662194" y="4514198"/>
            <a:ext cx="1933406" cy="1425612"/>
          </a:xfrm>
          <a:prstGeom prst="flowChartProcess">
            <a:avLst/>
          </a:prstGeom>
          <a:solidFill>
            <a:schemeClr val="accent6">
              <a:lumMod val="20000"/>
              <a:lumOff val="80000"/>
            </a:schemeClr>
          </a:solidFill>
          <a:ln w="38100">
            <a:solidFill>
              <a:srgbClr val="3BB24C"/>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Техника перефразирования</a:t>
            </a:r>
            <a:endParaRPr kumimoji="0" lang="ru-RU" altLang="ru-RU" sz="1600" b="0" i="0" u="none" strike="noStrike" cap="none" normalizeH="0" baseline="0" dirty="0">
              <a:ln>
                <a:noFill/>
              </a:ln>
              <a:solidFill>
                <a:schemeClr val="tx1"/>
              </a:solidFill>
              <a:effectLst/>
            </a:endParaRPr>
          </a:p>
        </p:txBody>
      </p:sp>
      <p:sp>
        <p:nvSpPr>
          <p:cNvPr id="18" name="Блок-схема: процесс 81">
            <a:extLst>
              <a:ext uri="{FF2B5EF4-FFF2-40B4-BE49-F238E27FC236}">
                <a16:creationId xmlns:a16="http://schemas.microsoft.com/office/drawing/2014/main" id="{CAD6CDCE-5642-4E94-83B6-F7B390A021F1}"/>
              </a:ext>
            </a:extLst>
          </p:cNvPr>
          <p:cNvSpPr>
            <a:spLocks noChangeArrowheads="1"/>
          </p:cNvSpPr>
          <p:nvPr/>
        </p:nvSpPr>
        <p:spPr bwMode="auto">
          <a:xfrm>
            <a:off x="5592808" y="4518744"/>
            <a:ext cx="1776521" cy="1425613"/>
          </a:xfrm>
          <a:prstGeom prst="flowChartProcess">
            <a:avLst/>
          </a:prstGeom>
          <a:solidFill>
            <a:schemeClr val="accent6">
              <a:lumMod val="20000"/>
              <a:lumOff val="80000"/>
            </a:schemeClr>
          </a:solidFill>
          <a:ln w="38100">
            <a:solidFill>
              <a:srgbClr val="3BB24C"/>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Техники вербализации</a:t>
            </a:r>
            <a:endParaRPr kumimoji="0" lang="ru-RU" altLang="ru-RU" sz="1600" b="0" i="0" u="none" strike="noStrike" cap="none" normalizeH="0" baseline="0" dirty="0">
              <a:ln>
                <a:noFill/>
              </a:ln>
              <a:solidFill>
                <a:schemeClr val="tx1"/>
              </a:solidFill>
              <a:effectLst/>
            </a:endParaRPr>
          </a:p>
        </p:txBody>
      </p:sp>
      <p:sp>
        <p:nvSpPr>
          <p:cNvPr id="19" name="Блок-схема: процесс 76">
            <a:extLst>
              <a:ext uri="{FF2B5EF4-FFF2-40B4-BE49-F238E27FC236}">
                <a16:creationId xmlns:a16="http://schemas.microsoft.com/office/drawing/2014/main" id="{E768FD23-42D2-413B-9913-FA818823F6D5}"/>
              </a:ext>
            </a:extLst>
          </p:cNvPr>
          <p:cNvSpPr>
            <a:spLocks noChangeArrowheads="1"/>
          </p:cNvSpPr>
          <p:nvPr/>
        </p:nvSpPr>
        <p:spPr bwMode="auto">
          <a:xfrm>
            <a:off x="2782811" y="4514198"/>
            <a:ext cx="1776521" cy="1430159"/>
          </a:xfrm>
          <a:prstGeom prst="flowChartProcess">
            <a:avLst/>
          </a:prstGeom>
          <a:solidFill>
            <a:schemeClr val="accent1">
              <a:lumMod val="20000"/>
              <a:lumOff val="80000"/>
            </a:schemeClr>
          </a:solidFill>
          <a:ln w="38100">
            <a:solidFill>
              <a:srgbClr val="7D62AA"/>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Техники малого разговора</a:t>
            </a:r>
            <a:endParaRPr kumimoji="0" lang="ru-RU" altLang="ru-RU" sz="1600" b="0" i="0" u="none" strike="noStrike" cap="none" normalizeH="0" baseline="0" dirty="0">
              <a:ln>
                <a:noFill/>
              </a:ln>
              <a:solidFill>
                <a:schemeClr val="tx1"/>
              </a:solidFill>
              <a:effectLst/>
            </a:endParaRPr>
          </a:p>
        </p:txBody>
      </p:sp>
      <p:sp>
        <p:nvSpPr>
          <p:cNvPr id="20" name="Блок-схема: процесс 80">
            <a:extLst>
              <a:ext uri="{FF2B5EF4-FFF2-40B4-BE49-F238E27FC236}">
                <a16:creationId xmlns:a16="http://schemas.microsoft.com/office/drawing/2014/main" id="{D3E35DB8-996B-431D-BBAD-FFA06304A0E1}"/>
              </a:ext>
            </a:extLst>
          </p:cNvPr>
          <p:cNvSpPr>
            <a:spLocks noChangeArrowheads="1"/>
          </p:cNvSpPr>
          <p:nvPr/>
        </p:nvSpPr>
        <p:spPr bwMode="auto">
          <a:xfrm>
            <a:off x="588367" y="4514199"/>
            <a:ext cx="1776521" cy="1430184"/>
          </a:xfrm>
          <a:prstGeom prst="flowChartProcess">
            <a:avLst/>
          </a:prstGeom>
          <a:solidFill>
            <a:schemeClr val="accent1">
              <a:lumMod val="20000"/>
              <a:lumOff val="80000"/>
            </a:schemeClr>
          </a:solidFill>
          <a:ln w="38100">
            <a:solidFill>
              <a:srgbClr val="7D62AA"/>
            </a:solidFill>
            <a:miter lim="800000"/>
            <a:headEnd/>
            <a:tailEnd/>
          </a:ln>
        </p:spPr>
        <p:txBody>
          <a:bodyPr vert="horz" wrap="square" lIns="72000" tIns="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Техники формулирования вопросов</a:t>
            </a:r>
            <a:endParaRPr kumimoji="0" lang="ru-RU" altLang="ru-RU" sz="1600" b="0" i="0" u="none" strike="noStrike" cap="none" normalizeH="0" baseline="0" dirty="0">
              <a:ln>
                <a:noFill/>
              </a:ln>
              <a:solidFill>
                <a:schemeClr val="tx1"/>
              </a:solidFill>
              <a:effectLst/>
            </a:endParaRPr>
          </a:p>
        </p:txBody>
      </p:sp>
      <p:sp>
        <p:nvSpPr>
          <p:cNvPr id="21" name="Rectangle 18">
            <a:extLst>
              <a:ext uri="{FF2B5EF4-FFF2-40B4-BE49-F238E27FC236}">
                <a16:creationId xmlns:a16="http://schemas.microsoft.com/office/drawing/2014/main" id="{90B39D48-B5F5-47F7-95DC-0DFD10F013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2" name="Rectangle 19">
            <a:extLst>
              <a:ext uri="{FF2B5EF4-FFF2-40B4-BE49-F238E27FC236}">
                <a16:creationId xmlns:a16="http://schemas.microsoft.com/office/drawing/2014/main" id="{C2D73874-269D-4F8C-8427-5E7B7F1CC279}"/>
              </a:ext>
            </a:extLst>
          </p:cNvPr>
          <p:cNvSpPr>
            <a:spLocks noChangeArrowheads="1"/>
          </p:cNvSpPr>
          <p:nvPr/>
        </p:nvSpPr>
        <p:spPr bwMode="auto">
          <a:xfrm>
            <a:off x="0" y="3314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27" name="Прямая со стрелкой 26">
            <a:extLst>
              <a:ext uri="{FF2B5EF4-FFF2-40B4-BE49-F238E27FC236}">
                <a16:creationId xmlns:a16="http://schemas.microsoft.com/office/drawing/2014/main" id="{375F55EA-D3B5-4383-BB64-D3443932D566}"/>
              </a:ext>
            </a:extLst>
          </p:cNvPr>
          <p:cNvCxnSpPr>
            <a:stCxn id="13" idx="2"/>
            <a:endCxn id="15" idx="0"/>
          </p:cNvCxnSpPr>
          <p:nvPr/>
        </p:nvCxnSpPr>
        <p:spPr>
          <a:xfrm flipH="1">
            <a:off x="2703923" y="2335032"/>
            <a:ext cx="2888885" cy="577768"/>
          </a:xfrm>
          <a:prstGeom prst="straightConnector1">
            <a:avLst/>
          </a:prstGeom>
          <a:ln w="57150">
            <a:solidFill>
              <a:srgbClr val="FB852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E92E9F2F-94A9-4C97-8AB2-3137A1F094F2}"/>
              </a:ext>
            </a:extLst>
          </p:cNvPr>
          <p:cNvCxnSpPr>
            <a:cxnSpLocks/>
            <a:stCxn id="13" idx="2"/>
            <a:endCxn id="14" idx="0"/>
          </p:cNvCxnSpPr>
          <p:nvPr/>
        </p:nvCxnSpPr>
        <p:spPr>
          <a:xfrm>
            <a:off x="5592808" y="2335032"/>
            <a:ext cx="3036089" cy="580933"/>
          </a:xfrm>
          <a:prstGeom prst="straightConnector1">
            <a:avLst/>
          </a:prstGeom>
          <a:ln w="57150">
            <a:solidFill>
              <a:srgbClr val="FB852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3F917E41-281D-4BDB-98D0-B11D9F0BA93B}"/>
              </a:ext>
            </a:extLst>
          </p:cNvPr>
          <p:cNvCxnSpPr>
            <a:stCxn id="15" idx="2"/>
            <a:endCxn id="20" idx="0"/>
          </p:cNvCxnSpPr>
          <p:nvPr/>
        </p:nvCxnSpPr>
        <p:spPr>
          <a:xfrm flipH="1">
            <a:off x="1476628" y="3930308"/>
            <a:ext cx="1227295" cy="583891"/>
          </a:xfrm>
          <a:prstGeom prst="straightConnector1">
            <a:avLst/>
          </a:prstGeom>
          <a:ln w="57150">
            <a:solidFill>
              <a:srgbClr val="7D62AA"/>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6E68CA00-8B3B-4B95-95A2-094503C74439}"/>
              </a:ext>
            </a:extLst>
          </p:cNvPr>
          <p:cNvCxnSpPr>
            <a:cxnSpLocks/>
            <a:stCxn id="15" idx="2"/>
            <a:endCxn id="19" idx="0"/>
          </p:cNvCxnSpPr>
          <p:nvPr/>
        </p:nvCxnSpPr>
        <p:spPr>
          <a:xfrm>
            <a:off x="2703923" y="3930308"/>
            <a:ext cx="967149" cy="583890"/>
          </a:xfrm>
          <a:prstGeom prst="straightConnector1">
            <a:avLst/>
          </a:prstGeom>
          <a:ln w="57150">
            <a:solidFill>
              <a:srgbClr val="7D62A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6243BB29-1FBA-4615-AAC0-0556FCCA8225}"/>
              </a:ext>
            </a:extLst>
          </p:cNvPr>
          <p:cNvCxnSpPr>
            <a:cxnSpLocks/>
            <a:stCxn id="14" idx="2"/>
            <a:endCxn id="18" idx="0"/>
          </p:cNvCxnSpPr>
          <p:nvPr/>
        </p:nvCxnSpPr>
        <p:spPr>
          <a:xfrm flipH="1">
            <a:off x="6481069" y="3933473"/>
            <a:ext cx="2147828" cy="585271"/>
          </a:xfrm>
          <a:prstGeom prst="straightConnector1">
            <a:avLst/>
          </a:prstGeom>
          <a:ln w="57150">
            <a:solidFill>
              <a:srgbClr val="3BB24C"/>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1FF561B8-B1E9-447A-B54A-1B0C7BADCA5F}"/>
              </a:ext>
            </a:extLst>
          </p:cNvPr>
          <p:cNvCxnSpPr>
            <a:cxnSpLocks/>
            <a:stCxn id="14" idx="2"/>
            <a:endCxn id="17" idx="0"/>
          </p:cNvCxnSpPr>
          <p:nvPr/>
        </p:nvCxnSpPr>
        <p:spPr>
          <a:xfrm>
            <a:off x="8628897" y="3933473"/>
            <a:ext cx="0" cy="580725"/>
          </a:xfrm>
          <a:prstGeom prst="straightConnector1">
            <a:avLst/>
          </a:prstGeom>
          <a:ln w="57150">
            <a:solidFill>
              <a:srgbClr val="3BB24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30D27147-255E-4DD6-9FE5-BF80AE0999CC}"/>
              </a:ext>
            </a:extLst>
          </p:cNvPr>
          <p:cNvCxnSpPr>
            <a:cxnSpLocks/>
            <a:stCxn id="14" idx="2"/>
            <a:endCxn id="16" idx="0"/>
          </p:cNvCxnSpPr>
          <p:nvPr/>
        </p:nvCxnSpPr>
        <p:spPr>
          <a:xfrm>
            <a:off x="8628897" y="3933473"/>
            <a:ext cx="2156596" cy="584786"/>
          </a:xfrm>
          <a:prstGeom prst="straightConnector1">
            <a:avLst/>
          </a:prstGeom>
          <a:ln w="57150">
            <a:solidFill>
              <a:srgbClr val="3BB2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93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93C76-2454-4EC3-B56A-A25F9B7623DA}"/>
              </a:ext>
            </a:extLst>
          </p:cNvPr>
          <p:cNvSpPr>
            <a:spLocks noGrp="1"/>
          </p:cNvSpPr>
          <p:nvPr>
            <p:ph type="title"/>
          </p:nvPr>
        </p:nvSpPr>
        <p:spPr>
          <a:xfrm>
            <a:off x="838200" y="432797"/>
            <a:ext cx="10515600" cy="1019486"/>
          </a:xfrm>
        </p:spPr>
        <p:txBody>
          <a:bodyPr vert="horz" lIns="91440" tIns="45720" rIns="91440" bIns="45720" rtlCol="0" anchor="ctr">
            <a:noAutofit/>
          </a:bodyPr>
          <a:lstStyle/>
          <a:p>
            <a:pPr algn="ctr"/>
            <a:r>
              <a:rPr lang="ru-RU" sz="3200" b="1" dirty="0"/>
              <a:t>Умение разговаривать.</a:t>
            </a:r>
            <a:br>
              <a:rPr lang="ru-RU" sz="3200" b="1" dirty="0"/>
            </a:br>
            <a:r>
              <a:rPr lang="ru-RU" sz="3200" b="1" dirty="0"/>
              <a:t>Виды вопросов и способы их формулирования</a:t>
            </a:r>
          </a:p>
        </p:txBody>
      </p:sp>
      <p:graphicFrame>
        <p:nvGraphicFramePr>
          <p:cNvPr id="4" name="Таблица 3">
            <a:extLst>
              <a:ext uri="{FF2B5EF4-FFF2-40B4-BE49-F238E27FC236}">
                <a16:creationId xmlns:a16="http://schemas.microsoft.com/office/drawing/2014/main" id="{A4FB1736-31A1-4975-A648-15AEBC21BAB7}"/>
              </a:ext>
            </a:extLst>
          </p:cNvPr>
          <p:cNvGraphicFramePr>
            <a:graphicFrameLocks noGrp="1"/>
          </p:cNvGraphicFramePr>
          <p:nvPr>
            <p:extLst>
              <p:ext uri="{D42A27DB-BD31-4B8C-83A1-F6EECF244321}">
                <p14:modId xmlns:p14="http://schemas.microsoft.com/office/powerpoint/2010/main" val="2332161098"/>
              </p:ext>
            </p:extLst>
          </p:nvPr>
        </p:nvGraphicFramePr>
        <p:xfrm>
          <a:off x="528186" y="1712259"/>
          <a:ext cx="11135628" cy="4712943"/>
        </p:xfrm>
        <a:graphic>
          <a:graphicData uri="http://schemas.openxmlformats.org/drawingml/2006/table">
            <a:tbl>
              <a:tblPr firstRow="1" firstCol="1" bandRow="1">
                <a:tableStyleId>{21E4AEA4-8DFA-4A89-87EB-49C32662AFE0}</a:tableStyleId>
              </a:tblPr>
              <a:tblGrid>
                <a:gridCol w="2133880">
                  <a:extLst>
                    <a:ext uri="{9D8B030D-6E8A-4147-A177-3AD203B41FA5}">
                      <a16:colId xmlns:a16="http://schemas.microsoft.com/office/drawing/2014/main" val="461737767"/>
                    </a:ext>
                  </a:extLst>
                </a:gridCol>
                <a:gridCol w="3281515">
                  <a:extLst>
                    <a:ext uri="{9D8B030D-6E8A-4147-A177-3AD203B41FA5}">
                      <a16:colId xmlns:a16="http://schemas.microsoft.com/office/drawing/2014/main" val="2255809624"/>
                    </a:ext>
                  </a:extLst>
                </a:gridCol>
                <a:gridCol w="5720233">
                  <a:extLst>
                    <a:ext uri="{9D8B030D-6E8A-4147-A177-3AD203B41FA5}">
                      <a16:colId xmlns:a16="http://schemas.microsoft.com/office/drawing/2014/main" val="2103503516"/>
                    </a:ext>
                  </a:extLst>
                </a:gridCol>
              </a:tblGrid>
              <a:tr h="696636">
                <a:tc>
                  <a:txBody>
                    <a:bodyPr/>
                    <a:lstStyle/>
                    <a:p>
                      <a:pPr algn="ctr"/>
                      <a:r>
                        <a:rPr lang="ru-RU" sz="2000" dirty="0">
                          <a:effectLst/>
                        </a:rPr>
                        <a:t>Тип вопроса</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ru-RU" sz="2000" dirty="0">
                          <a:effectLst/>
                        </a:rPr>
                        <a:t>Определение</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ru-RU" sz="2000" dirty="0">
                          <a:effectLst/>
                        </a:rPr>
                        <a:t>Как сделать? Пример</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71262401"/>
                  </a:ext>
                </a:extLst>
              </a:tr>
              <a:tr h="1449755">
                <a:tc>
                  <a:txBody>
                    <a:bodyPr/>
                    <a:lstStyle/>
                    <a:p>
                      <a:pPr algn="ctr"/>
                      <a:r>
                        <a:rPr lang="ru-RU" sz="2000" dirty="0">
                          <a:effectLst/>
                        </a:rPr>
                        <a:t>Открытые вопросы</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ru-RU" sz="1800" dirty="0">
                          <a:effectLst/>
                        </a:rPr>
                        <a:t>Вопросы, предполагающие развернутые ответы</a:t>
                      </a:r>
                      <a:endParaRPr lang="ru-RU" sz="1800" dirty="0">
                        <a:effectLst/>
                        <a:latin typeface="Times New Roman" panose="02020603050405020304" pitchFamily="18" charset="0"/>
                        <a:ea typeface="Times New Roman" panose="02020603050405020304" pitchFamily="18" charset="0"/>
                      </a:endParaRPr>
                    </a:p>
                  </a:txBody>
                  <a:tcPr marL="108000" marR="108000" marT="0" marB="0" anchor="ctr"/>
                </a:tc>
                <a:tc>
                  <a:txBody>
                    <a:bodyPr/>
                    <a:lstStyle/>
                    <a:p>
                      <a:pPr marL="285750" indent="-285750" algn="just">
                        <a:spcBef>
                          <a:spcPts val="600"/>
                        </a:spcBef>
                        <a:buFont typeface="Arial" panose="020B0604020202020204" pitchFamily="34" charset="0"/>
                        <a:buChar char="•"/>
                      </a:pPr>
                      <a:r>
                        <a:rPr lang="ru-RU" sz="1800" i="1" dirty="0">
                          <a:effectLst/>
                        </a:rPr>
                        <a:t>Начинайте вопрос со слов Что? Как? Почему? Каким образом? При каких условиях? и т.п.</a:t>
                      </a:r>
                    </a:p>
                    <a:p>
                      <a:pPr marL="285750" indent="-285750" algn="just">
                        <a:spcBef>
                          <a:spcPts val="600"/>
                        </a:spcBef>
                        <a:buFont typeface="Arial" panose="020B0604020202020204" pitchFamily="34" charset="0"/>
                        <a:buChar char="•"/>
                      </a:pPr>
                      <a:r>
                        <a:rPr lang="ru-RU" sz="1800" i="1" dirty="0">
                          <a:effectLst/>
                        </a:rPr>
                        <a:t>«Что следует предпринять для того, чтобы…»</a:t>
                      </a:r>
                    </a:p>
                    <a:p>
                      <a:pPr marL="285750" indent="-285750" algn="just">
                        <a:spcBef>
                          <a:spcPts val="600"/>
                        </a:spcBef>
                        <a:buFont typeface="Arial" panose="020B0604020202020204" pitchFamily="34" charset="0"/>
                        <a:buChar char="•"/>
                      </a:pPr>
                      <a:r>
                        <a:rPr lang="ru-RU" sz="1800" i="1" dirty="0">
                          <a:effectLst/>
                        </a:rPr>
                        <a:t>«Какой результат был бы для вас приемлемым?»</a:t>
                      </a:r>
                      <a:endParaRPr lang="ru-RU" sz="1800" i="1" dirty="0">
                        <a:effectLst/>
                        <a:latin typeface="Times New Roman" panose="02020603050405020304" pitchFamily="18" charset="0"/>
                        <a:ea typeface="Times New Roman" panose="02020603050405020304" pitchFamily="18" charset="0"/>
                      </a:endParaRPr>
                    </a:p>
                  </a:txBody>
                  <a:tcPr marL="108000" marR="108000" marT="0" marB="0" anchor="ctr"/>
                </a:tc>
                <a:extLst>
                  <a:ext uri="{0D108BD9-81ED-4DB2-BD59-A6C34878D82A}">
                    <a16:rowId xmlns:a16="http://schemas.microsoft.com/office/drawing/2014/main" val="2906585918"/>
                  </a:ext>
                </a:extLst>
              </a:tr>
              <a:tr h="1026621">
                <a:tc>
                  <a:txBody>
                    <a:bodyPr/>
                    <a:lstStyle/>
                    <a:p>
                      <a:pPr algn="ctr"/>
                      <a:r>
                        <a:rPr lang="ru-RU" sz="2000" dirty="0">
                          <a:effectLst/>
                        </a:rPr>
                        <a:t>Закрытые вопросы</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ru-RU" sz="1800" dirty="0">
                          <a:effectLst/>
                        </a:rPr>
                        <a:t>Вопросы, предполагающие однозначный (односложный) ответ</a:t>
                      </a:r>
                      <a:endParaRPr lang="ru-RU" sz="1800" dirty="0">
                        <a:effectLst/>
                        <a:latin typeface="Times New Roman" panose="02020603050405020304" pitchFamily="18" charset="0"/>
                        <a:ea typeface="Times New Roman" panose="02020603050405020304" pitchFamily="18" charset="0"/>
                      </a:endParaRPr>
                    </a:p>
                  </a:txBody>
                  <a:tcPr marL="108000" marR="108000" marT="0" marB="0" anchor="ctr"/>
                </a:tc>
                <a:tc>
                  <a:txBody>
                    <a:bodyPr/>
                    <a:lstStyle/>
                    <a:p>
                      <a:pPr marL="285750" indent="-285750" algn="just">
                        <a:spcBef>
                          <a:spcPts val="600"/>
                        </a:spcBef>
                        <a:buFont typeface="Arial" panose="020B0604020202020204" pitchFamily="34" charset="0"/>
                        <a:buChar char="•"/>
                      </a:pPr>
                      <a:r>
                        <a:rPr lang="ru-RU" sz="1800" i="1" dirty="0">
                          <a:effectLst/>
                        </a:rPr>
                        <a:t>«Сколько это стоит?»</a:t>
                      </a:r>
                    </a:p>
                    <a:p>
                      <a:pPr marL="285750" indent="-285750" algn="just">
                        <a:spcBef>
                          <a:spcPts val="600"/>
                        </a:spcBef>
                        <a:buFont typeface="Arial" panose="020B0604020202020204" pitchFamily="34" charset="0"/>
                        <a:buChar char="•"/>
                      </a:pPr>
                      <a:r>
                        <a:rPr lang="ru-RU" sz="1800" i="1" dirty="0">
                          <a:effectLst/>
                        </a:rPr>
                        <a:t>«Когда это состоится?»</a:t>
                      </a:r>
                    </a:p>
                    <a:p>
                      <a:pPr marL="285750" indent="-285750" algn="just">
                        <a:spcBef>
                          <a:spcPts val="600"/>
                        </a:spcBef>
                        <a:buFont typeface="Arial" panose="020B0604020202020204" pitchFamily="34" charset="0"/>
                        <a:buChar char="•"/>
                      </a:pPr>
                      <a:r>
                        <a:rPr lang="ru-RU" sz="1800" i="1" dirty="0">
                          <a:effectLst/>
                        </a:rPr>
                        <a:t>«Ты хочешь отказаться от проекта?» и т.п.</a:t>
                      </a:r>
                      <a:endParaRPr lang="ru-RU" sz="1800" i="1" dirty="0">
                        <a:effectLst/>
                        <a:latin typeface="Times New Roman" panose="02020603050405020304" pitchFamily="18" charset="0"/>
                        <a:ea typeface="Times New Roman" panose="02020603050405020304" pitchFamily="18" charset="0"/>
                      </a:endParaRPr>
                    </a:p>
                  </a:txBody>
                  <a:tcPr marL="108000" marR="108000" marT="0" marB="0" anchor="ctr"/>
                </a:tc>
                <a:extLst>
                  <a:ext uri="{0D108BD9-81ED-4DB2-BD59-A6C34878D82A}">
                    <a16:rowId xmlns:a16="http://schemas.microsoft.com/office/drawing/2014/main" val="119381765"/>
                  </a:ext>
                </a:extLst>
              </a:tr>
              <a:tr h="1539931">
                <a:tc>
                  <a:txBody>
                    <a:bodyPr/>
                    <a:lstStyle/>
                    <a:p>
                      <a:pPr algn="ctr"/>
                      <a:r>
                        <a:rPr lang="ru-RU" sz="2000" dirty="0">
                          <a:effectLst/>
                        </a:rPr>
                        <a:t>Альтернативные вопросы</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ru-RU" sz="1800" dirty="0">
                          <a:effectLst/>
                        </a:rPr>
                        <a:t>Вопросы, в формулировке которых содержатся варианты ответов.</a:t>
                      </a:r>
                      <a:endParaRPr lang="ru-RU" sz="1800" dirty="0">
                        <a:effectLst/>
                        <a:latin typeface="Times New Roman" panose="02020603050405020304" pitchFamily="18" charset="0"/>
                        <a:ea typeface="Times New Roman" panose="02020603050405020304" pitchFamily="18" charset="0"/>
                      </a:endParaRPr>
                    </a:p>
                  </a:txBody>
                  <a:tcPr marL="108000" marR="108000" marT="0" marB="0" anchor="ctr"/>
                </a:tc>
                <a:tc>
                  <a:txBody>
                    <a:bodyPr/>
                    <a:lstStyle/>
                    <a:p>
                      <a:pPr marL="285750" indent="-285750" algn="just">
                        <a:spcBef>
                          <a:spcPts val="600"/>
                        </a:spcBef>
                        <a:buFont typeface="Arial" panose="020B0604020202020204" pitchFamily="34" charset="0"/>
                        <a:buChar char="•"/>
                      </a:pPr>
                      <a:r>
                        <a:rPr lang="ru-RU" sz="1800" i="1" dirty="0">
                          <a:effectLst/>
                        </a:rPr>
                        <a:t>«Ты выбираешь поехать на отдых к морю или в горы?»</a:t>
                      </a:r>
                    </a:p>
                    <a:p>
                      <a:pPr marL="285750" indent="-285750" algn="just">
                        <a:spcBef>
                          <a:spcPts val="600"/>
                        </a:spcBef>
                        <a:buFont typeface="Arial" panose="020B0604020202020204" pitchFamily="34" charset="0"/>
                        <a:buChar char="•"/>
                      </a:pPr>
                      <a:r>
                        <a:rPr lang="ru-RU" sz="1800" i="1" dirty="0">
                          <a:effectLst/>
                        </a:rPr>
                        <a:t>«Ты предпочитаешь получить ответ по телефону, по факсу или электронной почте?»</a:t>
                      </a:r>
                      <a:endParaRPr lang="ru-RU" sz="1800" i="1" dirty="0">
                        <a:effectLst/>
                        <a:latin typeface="Times New Roman" panose="02020603050405020304" pitchFamily="18" charset="0"/>
                        <a:ea typeface="Times New Roman" panose="02020603050405020304" pitchFamily="18" charset="0"/>
                      </a:endParaRPr>
                    </a:p>
                  </a:txBody>
                  <a:tcPr marL="108000" marR="108000" marT="0" marB="0" anchor="ctr"/>
                </a:tc>
                <a:extLst>
                  <a:ext uri="{0D108BD9-81ED-4DB2-BD59-A6C34878D82A}">
                    <a16:rowId xmlns:a16="http://schemas.microsoft.com/office/drawing/2014/main" val="4093663505"/>
                  </a:ext>
                </a:extLst>
              </a:tr>
            </a:tbl>
          </a:graphicData>
        </a:graphic>
      </p:graphicFrame>
    </p:spTree>
    <p:extLst>
      <p:ext uri="{BB962C8B-B14F-4D97-AF65-F5344CB8AC3E}">
        <p14:creationId xmlns:p14="http://schemas.microsoft.com/office/powerpoint/2010/main" val="365172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38A2F7-7111-4383-A5D6-53C106BA33D9}"/>
              </a:ext>
            </a:extLst>
          </p:cNvPr>
          <p:cNvSpPr>
            <a:spLocks noGrp="1"/>
          </p:cNvSpPr>
          <p:nvPr>
            <p:ph type="title"/>
          </p:nvPr>
        </p:nvSpPr>
        <p:spPr>
          <a:xfrm>
            <a:off x="838200" y="452804"/>
            <a:ext cx="10515600" cy="918304"/>
          </a:xfrm>
        </p:spPr>
        <p:txBody>
          <a:bodyPr vert="horz" lIns="91440" tIns="45720" rIns="91440" bIns="45720" rtlCol="0" anchor="ctr">
            <a:noAutofit/>
          </a:bodyPr>
          <a:lstStyle/>
          <a:p>
            <a:pPr algn="ctr"/>
            <a:r>
              <a:rPr lang="ru-RU" sz="3200" b="1" dirty="0"/>
              <a:t>Типичные ошибки при постановке открытых вопросов и способы их преодоления</a:t>
            </a:r>
          </a:p>
        </p:txBody>
      </p:sp>
      <p:graphicFrame>
        <p:nvGraphicFramePr>
          <p:cNvPr id="4" name="Таблица 3">
            <a:extLst>
              <a:ext uri="{FF2B5EF4-FFF2-40B4-BE49-F238E27FC236}">
                <a16:creationId xmlns:a16="http://schemas.microsoft.com/office/drawing/2014/main" id="{0C9AF0B0-A92E-4022-A383-994CD07F85ED}"/>
              </a:ext>
            </a:extLst>
          </p:cNvPr>
          <p:cNvGraphicFramePr>
            <a:graphicFrameLocks noGrp="1"/>
          </p:cNvGraphicFramePr>
          <p:nvPr>
            <p:extLst>
              <p:ext uri="{D42A27DB-BD31-4B8C-83A1-F6EECF244321}">
                <p14:modId xmlns:p14="http://schemas.microsoft.com/office/powerpoint/2010/main" val="2878916704"/>
              </p:ext>
            </p:extLst>
          </p:nvPr>
        </p:nvGraphicFramePr>
        <p:xfrm>
          <a:off x="421341" y="1577787"/>
          <a:ext cx="11349318" cy="4827409"/>
        </p:xfrm>
        <a:graphic>
          <a:graphicData uri="http://schemas.openxmlformats.org/drawingml/2006/table">
            <a:tbl>
              <a:tblPr firstRow="1" firstCol="1" bandRow="1">
                <a:tableStyleId>{00A15C55-8517-42AA-B614-E9B94910E393}</a:tableStyleId>
              </a:tblPr>
              <a:tblGrid>
                <a:gridCol w="2924139">
                  <a:extLst>
                    <a:ext uri="{9D8B030D-6E8A-4147-A177-3AD203B41FA5}">
                      <a16:colId xmlns:a16="http://schemas.microsoft.com/office/drawing/2014/main" val="3913283503"/>
                    </a:ext>
                  </a:extLst>
                </a:gridCol>
                <a:gridCol w="3755693">
                  <a:extLst>
                    <a:ext uri="{9D8B030D-6E8A-4147-A177-3AD203B41FA5}">
                      <a16:colId xmlns:a16="http://schemas.microsoft.com/office/drawing/2014/main" val="1205621338"/>
                    </a:ext>
                  </a:extLst>
                </a:gridCol>
                <a:gridCol w="4669486">
                  <a:extLst>
                    <a:ext uri="{9D8B030D-6E8A-4147-A177-3AD203B41FA5}">
                      <a16:colId xmlns:a16="http://schemas.microsoft.com/office/drawing/2014/main" val="2669857454"/>
                    </a:ext>
                  </a:extLst>
                </a:gridCol>
              </a:tblGrid>
              <a:tr h="977210">
                <a:tc>
                  <a:txBody>
                    <a:bodyPr/>
                    <a:lstStyle/>
                    <a:p>
                      <a:pPr marL="0" algn="ctr" defTabSz="914400" rtl="0" eaLnBrk="1" latinLnBrk="0" hangingPunct="1">
                        <a:lnSpc>
                          <a:spcPct val="100000"/>
                        </a:lnSpc>
                      </a:pPr>
                      <a:r>
                        <a:rPr lang="ru-RU" sz="2000" b="1" kern="1200" dirty="0">
                          <a:solidFill>
                            <a:schemeClr val="lt1"/>
                          </a:solidFill>
                          <a:effectLst/>
                        </a:rPr>
                        <a:t>Типичная ошибка в формулировке вопроса</a:t>
                      </a:r>
                      <a:endParaRPr lang="ru-RU" sz="2000" b="1" kern="1200" dirty="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pPr>
                      <a:r>
                        <a:rPr lang="ru-RU" sz="2400" b="1" kern="1200" dirty="0">
                          <a:solidFill>
                            <a:schemeClr val="lt1"/>
                          </a:solidFill>
                          <a:effectLst/>
                        </a:rPr>
                        <a:t>Объяснение ошибки</a:t>
                      </a:r>
                      <a:endParaRPr lang="ru-RU" sz="2400" b="1" kern="1200" dirty="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pPr>
                      <a:r>
                        <a:rPr lang="ru-RU" sz="2400" b="1" kern="1200" dirty="0">
                          <a:solidFill>
                            <a:schemeClr val="lt1"/>
                          </a:solidFill>
                          <a:effectLst/>
                        </a:rPr>
                        <a:t>Способ преодоления</a:t>
                      </a:r>
                      <a:endParaRPr lang="ru-RU" sz="24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988185155"/>
                  </a:ext>
                </a:extLst>
              </a:tr>
              <a:tr h="1190409">
                <a:tc>
                  <a:txBody>
                    <a:bodyPr/>
                    <a:lstStyle/>
                    <a:p>
                      <a:pPr marL="0" algn="ctr" defTabSz="914400" rtl="0" eaLnBrk="1" latinLnBrk="0" hangingPunct="1"/>
                      <a:r>
                        <a:rPr lang="ru-RU" sz="2000" b="1" kern="1200" dirty="0">
                          <a:solidFill>
                            <a:schemeClr val="tx1"/>
                          </a:solidFill>
                          <a:effectLst/>
                        </a:rPr>
                        <a:t>Почему?</a:t>
                      </a:r>
                      <a:endParaRPr lang="ru-RU" sz="2000" b="1"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r>
                        <a:rPr lang="ru-RU" sz="1600" b="0" kern="1200" dirty="0">
                          <a:solidFill>
                            <a:schemeClr val="dk1"/>
                          </a:solidFill>
                          <a:effectLst/>
                        </a:rPr>
                        <a:t>Воспринимается партнером как скрытое обвинение, «Ваш выбор мне не понятен, а значит неправилен»</a:t>
                      </a:r>
                      <a:endParaRPr lang="ru-RU" sz="1600" b="0" kern="1200" dirty="0">
                        <a:solidFill>
                          <a:schemeClr val="dk1"/>
                        </a:solidFill>
                        <a:effectLst/>
                        <a:latin typeface="+mn-lt"/>
                        <a:ea typeface="+mn-ea"/>
                        <a:cs typeface="+mn-cs"/>
                      </a:endParaRPr>
                    </a:p>
                  </a:txBody>
                  <a:tcPr marL="68580" marR="68580" marT="0" marB="0" anchor="ctr"/>
                </a:tc>
                <a:tc>
                  <a:txBody>
                    <a:bodyPr/>
                    <a:lstStyle/>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«Каковы аргументы в пользу вашего выбора?»</a:t>
                      </a:r>
                    </a:p>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«Какова логика вашего рассуждения?»</a:t>
                      </a:r>
                    </a:p>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«В чем заключается целесообразность вашего выбора?»</a:t>
                      </a:r>
                      <a:endParaRPr lang="ru-RU" sz="16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482763436"/>
                  </a:ext>
                </a:extLst>
              </a:tr>
              <a:tr h="1172642">
                <a:tc>
                  <a:txBody>
                    <a:bodyPr/>
                    <a:lstStyle/>
                    <a:p>
                      <a:pPr marL="0" algn="ctr" defTabSz="914400" rtl="0" eaLnBrk="1" latinLnBrk="0" hangingPunct="1"/>
                      <a:r>
                        <a:rPr lang="ru-RU" sz="2000" b="1" kern="1200" dirty="0">
                          <a:solidFill>
                            <a:schemeClr val="tx1"/>
                          </a:solidFill>
                          <a:effectLst/>
                        </a:rPr>
                        <a:t>Зачем?</a:t>
                      </a:r>
                      <a:endParaRPr lang="ru-RU" sz="2000" b="1"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r>
                        <a:rPr lang="ru-RU" sz="1600" b="0" kern="1200" dirty="0">
                          <a:solidFill>
                            <a:schemeClr val="dk1"/>
                          </a:solidFill>
                          <a:effectLst/>
                        </a:rPr>
                        <a:t>Воспринимается как скрытое обвинение, «Вы выбрали неправильный путь»</a:t>
                      </a:r>
                      <a:endParaRPr lang="ru-RU" sz="1600" b="0" kern="1200" dirty="0">
                        <a:solidFill>
                          <a:schemeClr val="dk1"/>
                        </a:solidFill>
                        <a:effectLst/>
                        <a:latin typeface="+mn-lt"/>
                        <a:ea typeface="+mn-ea"/>
                        <a:cs typeface="+mn-cs"/>
                      </a:endParaRPr>
                    </a:p>
                  </a:txBody>
                  <a:tcPr marL="68580" marR="68580" marT="0" marB="0" anchor="ctr"/>
                </a:tc>
                <a:tc>
                  <a:txBody>
                    <a:bodyPr/>
                    <a:lstStyle/>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«Как вы считаете, в чем заключается эффективность выбранных вами мер?».</a:t>
                      </a:r>
                    </a:p>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«Что будет, если применить в данной ситуации сделанный вами выбор?».</a:t>
                      </a:r>
                      <a:endParaRPr lang="ru-RU" sz="16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230104443"/>
                  </a:ext>
                </a:extLst>
              </a:tr>
              <a:tr h="1487148">
                <a:tc>
                  <a:txBody>
                    <a:bodyPr/>
                    <a:lstStyle/>
                    <a:p>
                      <a:pPr marL="0" algn="ctr" defTabSz="914400" rtl="0" eaLnBrk="1" latinLnBrk="0" hangingPunct="1"/>
                      <a:r>
                        <a:rPr lang="ru-RU" sz="2000" b="1" kern="1200" dirty="0">
                          <a:solidFill>
                            <a:schemeClr val="tx1"/>
                          </a:solidFill>
                          <a:effectLst/>
                        </a:rPr>
                        <a:t>Как вы могли согласиться…?</a:t>
                      </a:r>
                    </a:p>
                    <a:p>
                      <a:pPr marL="0" algn="ctr" defTabSz="914400" rtl="0" eaLnBrk="1" latinLnBrk="0" hangingPunct="1"/>
                      <a:r>
                        <a:rPr lang="ru-RU" sz="1600" b="0" kern="1200" dirty="0">
                          <a:solidFill>
                            <a:schemeClr val="tx1"/>
                          </a:solidFill>
                          <a:effectLst/>
                        </a:rPr>
                        <a:t>(отказаться, пригласить/не пригласить, так ответить, так разговаривать и т.п.)</a:t>
                      </a:r>
                      <a:endParaRPr lang="ru-RU" sz="2000" b="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r>
                        <a:rPr lang="ru-RU" sz="1600" b="0" kern="1200" dirty="0">
                          <a:solidFill>
                            <a:schemeClr val="dk1"/>
                          </a:solidFill>
                          <a:effectLst/>
                        </a:rPr>
                        <a:t>Воспринимается как скрытое обвинение, «Вы недостаточно опытны, образованны, умны, лояльны по отношению к коллективу и организации и т.п.»</a:t>
                      </a:r>
                      <a:endParaRPr lang="ru-RU" sz="1600" b="0" kern="1200" dirty="0">
                        <a:solidFill>
                          <a:schemeClr val="dk1"/>
                        </a:solidFill>
                        <a:effectLst/>
                        <a:latin typeface="+mn-lt"/>
                        <a:ea typeface="+mn-ea"/>
                        <a:cs typeface="+mn-cs"/>
                      </a:endParaRPr>
                    </a:p>
                  </a:txBody>
                  <a:tcPr marL="68580" marR="68580" marT="0" marB="0" anchor="ctr"/>
                </a:tc>
                <a:tc>
                  <a:txBody>
                    <a:bodyPr/>
                    <a:lstStyle/>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«Чем было продиктовано такое решение?»</a:t>
                      </a:r>
                    </a:p>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«Что побудило вас согласиться?»</a:t>
                      </a:r>
                    </a:p>
                    <a:p>
                      <a:pPr marL="285750" indent="-285750" algn="l" defTabSz="914400" rtl="0" eaLnBrk="1" latinLnBrk="0" hangingPunct="1">
                        <a:spcBef>
                          <a:spcPts val="600"/>
                        </a:spcBef>
                        <a:buFont typeface="Arial" panose="020B0604020202020204" pitchFamily="34" charset="0"/>
                        <a:buChar char="•"/>
                      </a:pPr>
                      <a:r>
                        <a:rPr lang="ru-RU" sz="1600" b="0" kern="1200" dirty="0">
                          <a:solidFill>
                            <a:schemeClr val="dk1"/>
                          </a:solidFill>
                          <a:effectLst/>
                        </a:rPr>
                        <a:t>«Не могли бы вы привести доводы в пользу вашего выбора?»</a:t>
                      </a:r>
                      <a:endParaRPr lang="ru-RU" sz="16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28002020"/>
                  </a:ext>
                </a:extLst>
              </a:tr>
            </a:tbl>
          </a:graphicData>
        </a:graphic>
      </p:graphicFrame>
    </p:spTree>
    <p:extLst>
      <p:ext uri="{BB962C8B-B14F-4D97-AF65-F5344CB8AC3E}">
        <p14:creationId xmlns:p14="http://schemas.microsoft.com/office/powerpoint/2010/main" val="268034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6166E-87DA-4C60-A3E8-7A06B617F593}"/>
              </a:ext>
            </a:extLst>
          </p:cNvPr>
          <p:cNvSpPr>
            <a:spLocks noGrp="1"/>
          </p:cNvSpPr>
          <p:nvPr>
            <p:ph type="title"/>
          </p:nvPr>
        </p:nvSpPr>
        <p:spPr>
          <a:xfrm>
            <a:off x="838200" y="413796"/>
            <a:ext cx="10515600" cy="918304"/>
          </a:xfrm>
        </p:spPr>
        <p:txBody>
          <a:bodyPr vert="horz" lIns="91440" tIns="45720" rIns="91440" bIns="45720" rtlCol="0" anchor="ctr">
            <a:noAutofit/>
          </a:bodyPr>
          <a:lstStyle/>
          <a:p>
            <a:pPr algn="ctr"/>
            <a:r>
              <a:rPr lang="ru-RU" sz="3600" b="1" dirty="0"/>
              <a:t>Умение разговаривать</a:t>
            </a:r>
            <a:br>
              <a:rPr lang="ru-RU" sz="3600" b="1" dirty="0"/>
            </a:br>
            <a:r>
              <a:rPr lang="ru-RU" sz="3600" b="1" dirty="0"/>
              <a:t>Техники малого разговора</a:t>
            </a:r>
          </a:p>
        </p:txBody>
      </p:sp>
      <p:sp>
        <p:nvSpPr>
          <p:cNvPr id="3" name="Объект 2">
            <a:extLst>
              <a:ext uri="{FF2B5EF4-FFF2-40B4-BE49-F238E27FC236}">
                <a16:creationId xmlns:a16="http://schemas.microsoft.com/office/drawing/2014/main" id="{C8FF1915-BE0E-4184-8CC2-41A25950442C}"/>
              </a:ext>
            </a:extLst>
          </p:cNvPr>
          <p:cNvSpPr>
            <a:spLocks noGrp="1"/>
          </p:cNvSpPr>
          <p:nvPr>
            <p:ph idx="1"/>
          </p:nvPr>
        </p:nvSpPr>
        <p:spPr>
          <a:xfrm>
            <a:off x="838200" y="1604683"/>
            <a:ext cx="10515600" cy="4715435"/>
          </a:xfrm>
          <a:ln w="38100">
            <a:solidFill>
              <a:srgbClr val="7D62AA"/>
            </a:solidFill>
          </a:ln>
        </p:spPr>
        <p:txBody>
          <a:bodyPr>
            <a:normAutofit fontScale="70000" lnSpcReduction="20000"/>
          </a:bodyPr>
          <a:lstStyle/>
          <a:p>
            <a:pPr marL="0" lvl="0" indent="0" algn="just">
              <a:lnSpc>
                <a:spcPct val="120000"/>
              </a:lnSpc>
              <a:spcBef>
                <a:spcPts val="1200"/>
              </a:spcBef>
              <a:spcAft>
                <a:spcPts val="600"/>
              </a:spcAft>
              <a:buNone/>
              <a:tabLst>
                <a:tab pos="434340" algn="l"/>
              </a:tabLst>
            </a:pPr>
            <a:r>
              <a:rPr lang="ru-RU" sz="3800" b="1" dirty="0">
                <a:solidFill>
                  <a:srgbClr val="7D62AA"/>
                </a:solidFill>
                <a:effectLst/>
                <a:ea typeface="Calibri" panose="020F0502020204030204" pitchFamily="34" charset="0"/>
                <a:cs typeface="Times New Roman" panose="02020603050405020304" pitchFamily="18" charset="0"/>
              </a:rPr>
              <a:t>Цитирование партнера</a:t>
            </a:r>
            <a:endParaRPr lang="ru-RU" sz="3800" b="1" dirty="0">
              <a:solidFill>
                <a:srgbClr val="7D62AA"/>
              </a:solidFill>
              <a:ea typeface="Calibri" panose="020F0502020204030204" pitchFamily="34" charset="0"/>
              <a:cs typeface="Times New Roman" panose="02020603050405020304" pitchFamily="18" charset="0"/>
            </a:endParaRPr>
          </a:p>
          <a:p>
            <a:pPr lvl="1" algn="just">
              <a:lnSpc>
                <a:spcPct val="120000"/>
              </a:lnSpc>
              <a:spcBef>
                <a:spcPts val="0"/>
              </a:spcBef>
              <a:buFont typeface="Wingdings" panose="05000000000000000000" pitchFamily="2" charset="2"/>
              <a:buChar char="Ø"/>
              <a:tabLst>
                <a:tab pos="434340" algn="l"/>
              </a:tabLst>
            </a:pPr>
            <a:r>
              <a:rPr lang="ru-RU" sz="2900" dirty="0">
                <a:effectLst/>
                <a:ea typeface="Calibri" panose="020F0502020204030204" pitchFamily="34" charset="0"/>
                <a:cs typeface="Times New Roman" panose="02020603050405020304" pitchFamily="18" charset="0"/>
              </a:rPr>
              <a:t>коммуникатор ссылается на ранее сказанное партнером, его рассказы о себе, своих интересах, хобби.</a:t>
            </a:r>
          </a:p>
          <a:p>
            <a:pPr marL="0" indent="0" algn="just">
              <a:lnSpc>
                <a:spcPct val="120000"/>
              </a:lnSpc>
              <a:spcBef>
                <a:spcPts val="1200"/>
              </a:spcBef>
              <a:spcAft>
                <a:spcPts val="600"/>
              </a:spcAft>
              <a:buNone/>
              <a:tabLst>
                <a:tab pos="434340" algn="l"/>
              </a:tabLst>
            </a:pPr>
            <a:r>
              <a:rPr lang="ru-RU" sz="3800" b="1" dirty="0">
                <a:solidFill>
                  <a:srgbClr val="7D62AA"/>
                </a:solidFill>
                <a:cs typeface="Times New Roman" panose="02020603050405020304" pitchFamily="18" charset="0"/>
              </a:rPr>
              <a:t>Позитивные констатации</a:t>
            </a:r>
          </a:p>
          <a:p>
            <a:pPr lvl="1" algn="just">
              <a:lnSpc>
                <a:spcPct val="120000"/>
              </a:lnSpc>
              <a:spcBef>
                <a:spcPts val="0"/>
              </a:spcBef>
              <a:buFont typeface="Wingdings" panose="05000000000000000000" pitchFamily="2" charset="2"/>
              <a:buChar char="Ø"/>
              <a:tabLst>
                <a:tab pos="434340" algn="l"/>
              </a:tabLst>
            </a:pPr>
            <a:r>
              <a:rPr lang="ru-RU" sz="2900" dirty="0">
                <a:cs typeface="Times New Roman" panose="02020603050405020304" pitchFamily="18" charset="0"/>
              </a:rPr>
              <a:t>положительные высказывания о событиях жизни партнера, его и чужих достижениях, о людях известных обоим участникам разговора и т.д.</a:t>
            </a:r>
          </a:p>
          <a:p>
            <a:pPr marL="0" lvl="0" indent="0" algn="just">
              <a:lnSpc>
                <a:spcPct val="120000"/>
              </a:lnSpc>
              <a:spcBef>
                <a:spcPts val="1200"/>
              </a:spcBef>
              <a:spcAft>
                <a:spcPts val="600"/>
              </a:spcAft>
              <a:buNone/>
              <a:tabLst>
                <a:tab pos="434340" algn="l"/>
              </a:tabLst>
            </a:pPr>
            <a:r>
              <a:rPr lang="ru-RU" sz="3800" b="1" dirty="0">
                <a:solidFill>
                  <a:srgbClr val="7D62AA"/>
                </a:solidFill>
                <a:cs typeface="Times New Roman" panose="02020603050405020304" pitchFamily="18" charset="0"/>
              </a:rPr>
              <a:t>Информирование</a:t>
            </a:r>
          </a:p>
          <a:p>
            <a:pPr lvl="1" algn="just">
              <a:lnSpc>
                <a:spcPct val="120000"/>
              </a:lnSpc>
              <a:spcBef>
                <a:spcPts val="0"/>
              </a:spcBef>
              <a:buFont typeface="Wingdings" panose="05000000000000000000" pitchFamily="2" charset="2"/>
              <a:buChar char="Ø"/>
              <a:tabLst>
                <a:tab pos="434340" algn="l"/>
              </a:tabLst>
            </a:pPr>
            <a:r>
              <a:rPr lang="ru-RU" sz="1800" b="1" dirty="0">
                <a:effectLst/>
                <a:ea typeface="Calibri" panose="020F0502020204030204" pitchFamily="34" charset="0"/>
                <a:cs typeface="Times New Roman" panose="02020603050405020304" pitchFamily="18" charset="0"/>
              </a:rPr>
              <a:t> </a:t>
            </a:r>
            <a:r>
              <a:rPr lang="ru-RU" sz="2900" dirty="0">
                <a:cs typeface="Times New Roman" panose="02020603050405020304" pitchFamily="18" charset="0"/>
              </a:rPr>
              <a:t>сообщение информации, важной, интересной и приятной для собеседника.</a:t>
            </a:r>
          </a:p>
          <a:p>
            <a:pPr marL="0" lvl="0" indent="0" algn="just">
              <a:lnSpc>
                <a:spcPct val="120000"/>
              </a:lnSpc>
              <a:spcBef>
                <a:spcPts val="1200"/>
              </a:spcBef>
              <a:spcAft>
                <a:spcPts val="600"/>
              </a:spcAft>
              <a:buNone/>
              <a:tabLst>
                <a:tab pos="434340" algn="l"/>
              </a:tabLst>
            </a:pPr>
            <a:r>
              <a:rPr lang="ru-RU" sz="3800" b="1" dirty="0">
                <a:solidFill>
                  <a:srgbClr val="7D62AA"/>
                </a:solidFill>
                <a:cs typeface="Times New Roman" panose="02020603050405020304" pitchFamily="18" charset="0"/>
              </a:rPr>
              <a:t>Интересный рассказ</a:t>
            </a:r>
          </a:p>
          <a:p>
            <a:pPr lvl="1" algn="just">
              <a:lnSpc>
                <a:spcPct val="120000"/>
              </a:lnSpc>
              <a:spcBef>
                <a:spcPts val="0"/>
              </a:spcBef>
              <a:buFont typeface="Wingdings" panose="05000000000000000000" pitchFamily="2" charset="2"/>
              <a:buChar char="Ø"/>
              <a:tabLst>
                <a:tab pos="434340" algn="l"/>
              </a:tabLst>
            </a:pPr>
            <a:r>
              <a:rPr lang="ru-RU" sz="2500" dirty="0">
                <a:cs typeface="Times New Roman" panose="02020603050405020304" pitchFamily="18" charset="0"/>
              </a:rPr>
              <a:t> </a:t>
            </a:r>
            <a:r>
              <a:rPr lang="ru-RU" sz="2900" dirty="0">
                <a:cs typeface="Times New Roman" panose="02020603050405020304" pitchFamily="18" charset="0"/>
              </a:rPr>
              <a:t>увлекательное повествование, неожиданное, смешное, пикантное и т.п., рассказанное к месту (например, анекдот по поводу сказанного).</a:t>
            </a:r>
          </a:p>
        </p:txBody>
      </p:sp>
      <p:sp>
        <p:nvSpPr>
          <p:cNvPr id="5" name="TextBox 4">
            <a:extLst>
              <a:ext uri="{FF2B5EF4-FFF2-40B4-BE49-F238E27FC236}">
                <a16:creationId xmlns:a16="http://schemas.microsoft.com/office/drawing/2014/main" id="{871813D1-B984-41AA-9766-E9229DB5808A}"/>
              </a:ext>
            </a:extLst>
          </p:cNvPr>
          <p:cNvSpPr txBox="1"/>
          <p:nvPr/>
        </p:nvSpPr>
        <p:spPr>
          <a:xfrm>
            <a:off x="838200" y="6422334"/>
            <a:ext cx="2164976" cy="340734"/>
          </a:xfrm>
          <a:prstGeom prst="rect">
            <a:avLst/>
          </a:prstGeom>
          <a:noFill/>
        </p:spPr>
        <p:txBody>
          <a:bodyPr wrap="square">
            <a:spAutoFit/>
          </a:bodyPr>
          <a:lstStyle/>
          <a:p>
            <a:pPr marL="342900" lvl="0" indent="-342900" algn="just">
              <a:lnSpc>
                <a:spcPct val="150000"/>
              </a:lnSpc>
              <a:spcAft>
                <a:spcPts val="800"/>
              </a:spcAft>
              <a:buFont typeface="Symbol" panose="05050102010706020507" pitchFamily="18" charset="2"/>
              <a:buChar char=""/>
              <a:tabLst>
                <a:tab pos="434340" algn="l"/>
              </a:tabLst>
            </a:pPr>
            <a:r>
              <a:rPr lang="ru-RU" sz="1200" dirty="0">
                <a:solidFill>
                  <a:srgbClr val="FF0000"/>
                </a:solidFill>
                <a:ea typeface="Calibri" panose="020F0502020204030204" pitchFamily="34" charset="0"/>
                <a:cs typeface="Times New Roman" panose="02020603050405020304" pitchFamily="18" charset="0"/>
              </a:rPr>
              <a:t>См. Флип-чарт </a:t>
            </a:r>
            <a:endParaRPr lang="ru-RU" sz="1200"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2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15813F-5C5D-4619-B7C3-7AC729DCE2E7}"/>
              </a:ext>
            </a:extLst>
          </p:cNvPr>
          <p:cNvSpPr>
            <a:spLocks noGrp="1"/>
          </p:cNvSpPr>
          <p:nvPr>
            <p:ph type="title"/>
          </p:nvPr>
        </p:nvSpPr>
        <p:spPr>
          <a:xfrm>
            <a:off x="838200" y="603050"/>
            <a:ext cx="10515600" cy="590750"/>
          </a:xfrm>
        </p:spPr>
        <p:txBody>
          <a:bodyPr vert="horz" lIns="91440" tIns="45720" rIns="91440" bIns="45720" rtlCol="0" anchor="ctr">
            <a:noAutofit/>
          </a:bodyPr>
          <a:lstStyle/>
          <a:p>
            <a:pPr algn="ctr"/>
            <a:r>
              <a:rPr lang="ru-RU" sz="3600" b="1" dirty="0"/>
              <a:t>Типичные ошибки малого разговора</a:t>
            </a:r>
          </a:p>
        </p:txBody>
      </p:sp>
      <p:graphicFrame>
        <p:nvGraphicFramePr>
          <p:cNvPr id="4" name="Таблица 3">
            <a:extLst>
              <a:ext uri="{FF2B5EF4-FFF2-40B4-BE49-F238E27FC236}">
                <a16:creationId xmlns:a16="http://schemas.microsoft.com/office/drawing/2014/main" id="{D9CE1C30-CEDF-47EB-939B-9C7AA196746A}"/>
              </a:ext>
            </a:extLst>
          </p:cNvPr>
          <p:cNvGraphicFramePr>
            <a:graphicFrameLocks noGrp="1"/>
          </p:cNvGraphicFramePr>
          <p:nvPr>
            <p:extLst>
              <p:ext uri="{D42A27DB-BD31-4B8C-83A1-F6EECF244321}">
                <p14:modId xmlns:p14="http://schemas.microsoft.com/office/powerpoint/2010/main" val="3461937716"/>
              </p:ext>
            </p:extLst>
          </p:nvPr>
        </p:nvGraphicFramePr>
        <p:xfrm>
          <a:off x="508000" y="1278467"/>
          <a:ext cx="11125201" cy="5437264"/>
        </p:xfrm>
        <a:graphic>
          <a:graphicData uri="http://schemas.openxmlformats.org/drawingml/2006/table">
            <a:tbl>
              <a:tblPr firstRow="1" bandCol="1">
                <a:tableStyleId>{00A15C55-8517-42AA-B614-E9B94910E393}</a:tableStyleId>
              </a:tblPr>
              <a:tblGrid>
                <a:gridCol w="1761067">
                  <a:extLst>
                    <a:ext uri="{9D8B030D-6E8A-4147-A177-3AD203B41FA5}">
                      <a16:colId xmlns:a16="http://schemas.microsoft.com/office/drawing/2014/main" val="2199986751"/>
                    </a:ext>
                  </a:extLst>
                </a:gridCol>
                <a:gridCol w="4097866">
                  <a:extLst>
                    <a:ext uri="{9D8B030D-6E8A-4147-A177-3AD203B41FA5}">
                      <a16:colId xmlns:a16="http://schemas.microsoft.com/office/drawing/2014/main" val="118058314"/>
                    </a:ext>
                  </a:extLst>
                </a:gridCol>
                <a:gridCol w="1862667">
                  <a:extLst>
                    <a:ext uri="{9D8B030D-6E8A-4147-A177-3AD203B41FA5}">
                      <a16:colId xmlns:a16="http://schemas.microsoft.com/office/drawing/2014/main" val="2118248558"/>
                    </a:ext>
                  </a:extLst>
                </a:gridCol>
                <a:gridCol w="3403601">
                  <a:extLst>
                    <a:ext uri="{9D8B030D-6E8A-4147-A177-3AD203B41FA5}">
                      <a16:colId xmlns:a16="http://schemas.microsoft.com/office/drawing/2014/main" val="908758365"/>
                    </a:ext>
                  </a:extLst>
                </a:gridCol>
              </a:tblGrid>
              <a:tr h="521541">
                <a:tc>
                  <a:txBody>
                    <a:bodyPr/>
                    <a:lstStyle/>
                    <a:p>
                      <a:pPr algn="ctr">
                        <a:lnSpc>
                          <a:spcPct val="100000"/>
                        </a:lnSpc>
                      </a:pPr>
                      <a:r>
                        <a:rPr lang="ru-RU" sz="2000" dirty="0">
                          <a:effectLst/>
                        </a:rPr>
                        <a:t>Вид ошибки</a:t>
                      </a:r>
                      <a:endParaRPr lang="ru-RU" sz="2000" dirty="0">
                        <a:effectLst/>
                        <a:latin typeface="Times New Roman" panose="02020603050405020304" pitchFamily="18" charset="0"/>
                        <a:ea typeface="Times New Roman" panose="02020603050405020304" pitchFamily="18" charset="0"/>
                      </a:endParaRPr>
                    </a:p>
                  </a:txBody>
                  <a:tcPr marL="39187" marR="39187" marT="0" marB="0" anchor="ctr"/>
                </a:tc>
                <a:tc>
                  <a:txBody>
                    <a:bodyPr/>
                    <a:lstStyle/>
                    <a:p>
                      <a:pPr algn="ctr">
                        <a:lnSpc>
                          <a:spcPct val="100000"/>
                        </a:lnSpc>
                      </a:pPr>
                      <a:r>
                        <a:rPr lang="ru-RU" sz="2000" dirty="0">
                          <a:effectLst/>
                        </a:rPr>
                        <a:t>Примеры</a:t>
                      </a:r>
                      <a:endParaRPr lang="ru-RU" sz="2000" dirty="0">
                        <a:effectLst/>
                        <a:latin typeface="Times New Roman" panose="02020603050405020304" pitchFamily="18" charset="0"/>
                        <a:ea typeface="Times New Roman" panose="02020603050405020304" pitchFamily="18" charset="0"/>
                      </a:endParaRPr>
                    </a:p>
                  </a:txBody>
                  <a:tcPr marL="39187" marR="39187" marT="0" marB="0" anchor="ctr">
                    <a:lnR w="76200" cap="flat" cmpd="sng" algn="ctr">
                      <a:solidFill>
                        <a:schemeClr val="bg1"/>
                      </a:solidFill>
                      <a:prstDash val="solid"/>
                      <a:round/>
                      <a:headEnd type="none" w="med" len="med"/>
                      <a:tailEnd type="none" w="med" len="med"/>
                    </a:lnR>
                  </a:tcPr>
                </a:tc>
                <a:tc>
                  <a:txBody>
                    <a:bodyPr/>
                    <a:lstStyle/>
                    <a:p>
                      <a:pPr algn="ctr">
                        <a:lnSpc>
                          <a:spcPct val="100000"/>
                        </a:lnSpc>
                      </a:pPr>
                      <a:r>
                        <a:rPr lang="ru-RU" sz="2000" dirty="0">
                          <a:effectLst/>
                        </a:rPr>
                        <a:t>Вид ошибки</a:t>
                      </a:r>
                      <a:endParaRPr lang="ru-RU" sz="2000" dirty="0">
                        <a:effectLst/>
                        <a:latin typeface="Times New Roman" panose="02020603050405020304" pitchFamily="18" charset="0"/>
                        <a:ea typeface="Times New Roman" panose="02020603050405020304" pitchFamily="18" charset="0"/>
                      </a:endParaRPr>
                    </a:p>
                  </a:txBody>
                  <a:tcPr marL="39187" marR="39187" marT="0" marB="0" anchor="ctr">
                    <a:lnL w="76200" cap="flat" cmpd="sng" algn="ctr">
                      <a:solidFill>
                        <a:schemeClr val="bg1"/>
                      </a:solidFill>
                      <a:prstDash val="solid"/>
                      <a:round/>
                      <a:headEnd type="none" w="med" len="med"/>
                      <a:tailEnd type="none" w="med" len="med"/>
                    </a:lnL>
                  </a:tcPr>
                </a:tc>
                <a:tc>
                  <a:txBody>
                    <a:bodyPr/>
                    <a:lstStyle/>
                    <a:p>
                      <a:pPr algn="ctr">
                        <a:lnSpc>
                          <a:spcPct val="100000"/>
                        </a:lnSpc>
                      </a:pPr>
                      <a:r>
                        <a:rPr lang="ru-RU" sz="2000" dirty="0">
                          <a:effectLst/>
                        </a:rPr>
                        <a:t>Примеры</a:t>
                      </a:r>
                      <a:endParaRPr lang="ru-RU" sz="2000" dirty="0">
                        <a:effectLst/>
                        <a:latin typeface="Times New Roman" panose="02020603050405020304" pitchFamily="18" charset="0"/>
                        <a:ea typeface="Times New Roman" panose="02020603050405020304" pitchFamily="18" charset="0"/>
                      </a:endParaRPr>
                    </a:p>
                  </a:txBody>
                  <a:tcPr marL="39187" marR="39187" marT="0" marB="0" anchor="ctr"/>
                </a:tc>
                <a:extLst>
                  <a:ext uri="{0D108BD9-81ED-4DB2-BD59-A6C34878D82A}">
                    <a16:rowId xmlns:a16="http://schemas.microsoft.com/office/drawing/2014/main" val="3496761936"/>
                  </a:ext>
                </a:extLst>
              </a:tr>
              <a:tr h="1808270">
                <a:tc>
                  <a:txBody>
                    <a:bodyPr/>
                    <a:lstStyle/>
                    <a:p>
                      <a:pPr algn="ctr">
                        <a:lnSpc>
                          <a:spcPct val="100000"/>
                        </a:lnSpc>
                      </a:pPr>
                      <a:r>
                        <a:rPr lang="ru-RU" sz="1600" b="1" dirty="0">
                          <a:effectLst/>
                        </a:rPr>
                        <a:t>«Насильственное интервью»</a:t>
                      </a:r>
                    </a:p>
                    <a:p>
                      <a:pPr algn="ctr">
                        <a:lnSpc>
                          <a:spcPct val="100000"/>
                        </a:lnSpc>
                      </a:pPr>
                      <a:r>
                        <a:rPr lang="ru-RU" sz="1600" b="1" dirty="0">
                          <a:effectLst/>
                        </a:rPr>
                        <a:t>(допрос)</a:t>
                      </a:r>
                      <a:endParaRPr lang="ru-RU" sz="1600" b="1" dirty="0">
                        <a:effectLst/>
                        <a:latin typeface="Times New Roman" panose="02020603050405020304" pitchFamily="18" charset="0"/>
                        <a:ea typeface="Times New Roman" panose="02020603050405020304" pitchFamily="18" charset="0"/>
                      </a:endParaRPr>
                    </a:p>
                  </a:txBody>
                  <a:tcPr marL="39187" marR="39187" marT="0" marB="0" anchor="ctr">
                    <a:lnB w="76200" cap="flat" cmpd="sng" algn="ctr">
                      <a:solidFill>
                        <a:schemeClr val="bg1"/>
                      </a:solidFill>
                      <a:prstDash val="solid"/>
                      <a:round/>
                      <a:headEnd type="none" w="med" len="med"/>
                      <a:tailEnd type="none" w="med" len="med"/>
                    </a:lnB>
                  </a:tcPr>
                </a:tc>
                <a:tc>
                  <a:txBody>
                    <a:bodyPr/>
                    <a:lstStyle/>
                    <a:p>
                      <a:pPr marL="342900" lvl="0" indent="-342900" algn="just">
                        <a:buFont typeface="Calibri" panose="020F0502020204030204" pitchFamily="34" charset="0"/>
                        <a:buChar char="₋"/>
                        <a:tabLst>
                          <a:tab pos="182880" algn="l"/>
                        </a:tabLst>
                      </a:pPr>
                      <a:r>
                        <a:rPr lang="ru-RU" sz="1400" dirty="0">
                          <a:effectLst/>
                        </a:rPr>
                        <a:t>Ну, и чем тебя не радует твой сын в последнее время?</a:t>
                      </a:r>
                    </a:p>
                    <a:p>
                      <a:pPr marL="342900" lvl="0" indent="-342900" algn="just">
                        <a:buFont typeface="Calibri" panose="020F0502020204030204" pitchFamily="34" charset="0"/>
                        <a:buChar char="₋"/>
                        <a:tabLst>
                          <a:tab pos="182880" algn="l"/>
                        </a:tabLst>
                      </a:pPr>
                      <a:r>
                        <a:rPr lang="ru-RU" sz="1400" dirty="0">
                          <a:effectLst/>
                        </a:rPr>
                        <a:t>Увлекается компьютером, даже слишком.</a:t>
                      </a:r>
                    </a:p>
                    <a:p>
                      <a:pPr marL="342900" lvl="0" indent="-342900" algn="just">
                        <a:buFont typeface="Calibri" panose="020F0502020204030204" pitchFamily="34" charset="0"/>
                        <a:buChar char="₋"/>
                        <a:tabLst>
                          <a:tab pos="182880" algn="l"/>
                        </a:tabLst>
                      </a:pPr>
                      <a:r>
                        <a:rPr lang="ru-RU" sz="1400" dirty="0">
                          <a:effectLst/>
                        </a:rPr>
                        <a:t>А в какие игры он играет?</a:t>
                      </a:r>
                    </a:p>
                    <a:p>
                      <a:pPr marL="342900" lvl="0" indent="-342900" algn="just">
                        <a:buFont typeface="Calibri" panose="020F0502020204030204" pitchFamily="34" charset="0"/>
                        <a:buChar char="₋"/>
                        <a:tabLst>
                          <a:tab pos="182880" algn="l"/>
                        </a:tabLst>
                      </a:pPr>
                      <a:r>
                        <a:rPr lang="ru-RU" sz="1400" dirty="0">
                          <a:effectLst/>
                        </a:rPr>
                        <a:t>??? (собеседник в затруднении).</a:t>
                      </a:r>
                    </a:p>
                    <a:p>
                      <a:pPr marL="342900" lvl="0" indent="-342900" algn="just">
                        <a:buFont typeface="Calibri" panose="020F0502020204030204" pitchFamily="34" charset="0"/>
                        <a:buChar char="₋"/>
                        <a:tabLst>
                          <a:tab pos="182880" algn="l"/>
                        </a:tabLst>
                      </a:pPr>
                      <a:r>
                        <a:rPr lang="ru-RU" sz="1400" dirty="0">
                          <a:effectLst/>
                        </a:rPr>
                        <a:t>А какие игры к него любимые?</a:t>
                      </a:r>
                    </a:p>
                    <a:p>
                      <a:pPr marL="342900" lvl="0" indent="-342900" algn="just">
                        <a:buFont typeface="Calibri" panose="020F0502020204030204" pitchFamily="34" charset="0"/>
                        <a:buChar char="₋"/>
                        <a:tabLst>
                          <a:tab pos="182880" algn="l"/>
                        </a:tabLst>
                      </a:pPr>
                      <a:r>
                        <a:rPr lang="ru-RU" sz="1400" dirty="0">
                          <a:effectLst/>
                        </a:rPr>
                        <a:t>???? (собеседник в еще большем затруднении).</a:t>
                      </a:r>
                      <a:endParaRPr lang="ru-RU" sz="1400" dirty="0">
                        <a:effectLst/>
                        <a:latin typeface="Times New Roman" panose="02020603050405020304" pitchFamily="18" charset="0"/>
                        <a:ea typeface="Times New Roman" panose="02020603050405020304" pitchFamily="18" charset="0"/>
                      </a:endParaRPr>
                    </a:p>
                  </a:txBody>
                  <a:tcPr marL="39187" marR="39187" marT="0" marB="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pPr>
                      <a:r>
                        <a:rPr lang="ru-RU" sz="1600" b="1" kern="1200" dirty="0">
                          <a:solidFill>
                            <a:schemeClr val="dk1"/>
                          </a:solidFill>
                          <a:effectLst/>
                          <a:latin typeface="+mn-lt"/>
                          <a:ea typeface="+mn-ea"/>
                          <a:cs typeface="+mn-cs"/>
                        </a:rPr>
                        <a:t>Вырождение в большой разговор</a:t>
                      </a:r>
                    </a:p>
                  </a:txBody>
                  <a:tcPr marL="39187" marR="39187" marT="0" marB="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tc>
                  <a:txBody>
                    <a:bodyPr/>
                    <a:lstStyle/>
                    <a:p>
                      <a:pPr marL="285750" lvl="0" indent="-285750" algn="just">
                        <a:buFont typeface="Calibri" panose="020F0502020204030204" pitchFamily="34" charset="0"/>
                        <a:buChar char="₋"/>
                        <a:tabLst>
                          <a:tab pos="228600" algn="l"/>
                        </a:tabLst>
                      </a:pPr>
                      <a:r>
                        <a:rPr lang="ru-RU" sz="1400" dirty="0">
                          <a:effectLst/>
                        </a:rPr>
                        <a:t>Я знаю, что ты любишь кататься на лыжах, планируешь в этом году поехать?</a:t>
                      </a:r>
                    </a:p>
                    <a:p>
                      <a:pPr marL="285750" lvl="0" indent="-285750" algn="just">
                        <a:buFont typeface="Calibri" panose="020F0502020204030204" pitchFamily="34" charset="0"/>
                        <a:buChar char="₋"/>
                        <a:tabLst>
                          <a:tab pos="228600" algn="l"/>
                        </a:tabLst>
                      </a:pPr>
                      <a:r>
                        <a:rPr lang="ru-RU" sz="1400" dirty="0">
                          <a:effectLst/>
                        </a:rPr>
                        <a:t>Да, числа с 28-го.</a:t>
                      </a:r>
                    </a:p>
                    <a:p>
                      <a:pPr marL="285750" lvl="0" indent="-285750" algn="just">
                        <a:buFont typeface="Calibri" panose="020F0502020204030204" pitchFamily="34" charset="0"/>
                        <a:buChar char="₋"/>
                        <a:tabLst>
                          <a:tab pos="228600" algn="l"/>
                        </a:tabLst>
                      </a:pPr>
                      <a:r>
                        <a:rPr lang="ru-RU" sz="1400" dirty="0">
                          <a:effectLst/>
                        </a:rPr>
                        <a:t>О! А отчет успеешь написать?</a:t>
                      </a:r>
                      <a:endParaRPr lang="ru-RU" sz="1400" dirty="0">
                        <a:effectLst/>
                        <a:latin typeface="Times New Roman" panose="02020603050405020304" pitchFamily="18" charset="0"/>
                        <a:ea typeface="Times New Roman" panose="02020603050405020304" pitchFamily="18" charset="0"/>
                      </a:endParaRPr>
                    </a:p>
                  </a:txBody>
                  <a:tcPr marL="39187" marR="39187" marT="0" marB="0"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5183124"/>
                  </a:ext>
                </a:extLst>
              </a:tr>
              <a:tr h="2061274">
                <a:tc>
                  <a:txBody>
                    <a:bodyPr/>
                    <a:lstStyle/>
                    <a:p>
                      <a:pPr algn="ctr">
                        <a:lnSpc>
                          <a:spcPct val="100000"/>
                        </a:lnSpc>
                      </a:pPr>
                      <a:r>
                        <a:rPr lang="ru-RU" sz="1600" b="1" dirty="0">
                          <a:effectLst/>
                        </a:rPr>
                        <a:t>«Инвентаризация жизни»</a:t>
                      </a:r>
                      <a:endParaRPr lang="ru-RU" sz="1600" b="1" dirty="0">
                        <a:effectLst/>
                        <a:latin typeface="Times New Roman" panose="02020603050405020304" pitchFamily="18" charset="0"/>
                        <a:ea typeface="Times New Roman" panose="02020603050405020304" pitchFamily="18" charset="0"/>
                      </a:endParaRPr>
                    </a:p>
                  </a:txBody>
                  <a:tcPr marL="39187" marR="39187"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342900" lvl="0" indent="-342900" algn="just" defTabSz="914400" rtl="0" eaLnBrk="1" latinLnBrk="0" hangingPunct="1">
                        <a:buFont typeface="Calibri" panose="020F0502020204030204" pitchFamily="34" charset="0"/>
                        <a:buChar char="₋"/>
                        <a:tabLst>
                          <a:tab pos="182880" algn="l"/>
                        </a:tabLst>
                      </a:pPr>
                      <a:r>
                        <a:rPr lang="ru-RU" sz="1400" kern="1200" dirty="0">
                          <a:solidFill>
                            <a:schemeClr val="dk1"/>
                          </a:solidFill>
                          <a:effectLst/>
                          <a:latin typeface="+mn-lt"/>
                          <a:ea typeface="+mn-ea"/>
                          <a:cs typeface="+mn-cs"/>
                        </a:rPr>
                        <a:t>Ну расскажи, куда ты ездила в последнее время?</a:t>
                      </a:r>
                    </a:p>
                    <a:p>
                      <a:pPr marL="342900" lvl="0" indent="-342900" algn="just" defTabSz="914400" rtl="0" eaLnBrk="1" latinLnBrk="0" hangingPunct="1">
                        <a:buFont typeface="Calibri" panose="020F0502020204030204" pitchFamily="34" charset="0"/>
                        <a:buChar char="₋"/>
                        <a:tabLst>
                          <a:tab pos="182880" algn="l"/>
                        </a:tabLst>
                      </a:pPr>
                      <a:r>
                        <a:rPr lang="ru-RU" sz="1400" kern="1200" dirty="0">
                          <a:solidFill>
                            <a:schemeClr val="dk1"/>
                          </a:solidFill>
                          <a:effectLst/>
                          <a:latin typeface="+mn-lt"/>
                          <a:ea typeface="+mn-ea"/>
                          <a:cs typeface="+mn-cs"/>
                        </a:rPr>
                        <a:t>Ой, я так от них устала, что даже не хочется говорить о них.</a:t>
                      </a:r>
                    </a:p>
                    <a:p>
                      <a:pPr marL="342900" lvl="0" indent="-342900" algn="just" defTabSz="914400" rtl="0" eaLnBrk="1" latinLnBrk="0" hangingPunct="1">
                        <a:buFont typeface="Calibri" panose="020F0502020204030204" pitchFamily="34" charset="0"/>
                        <a:buChar char="₋"/>
                        <a:tabLst>
                          <a:tab pos="182880" algn="l"/>
                        </a:tabLst>
                      </a:pPr>
                      <a:r>
                        <a:rPr lang="ru-RU" sz="1400" kern="1200" dirty="0">
                          <a:solidFill>
                            <a:schemeClr val="dk1"/>
                          </a:solidFill>
                          <a:effectLst/>
                          <a:latin typeface="+mn-lt"/>
                          <a:ea typeface="+mn-ea"/>
                          <a:cs typeface="+mn-cs"/>
                        </a:rPr>
                        <a:t>Бедная! Ну, а что нового на личном фронте?</a:t>
                      </a:r>
                    </a:p>
                    <a:p>
                      <a:pPr marL="342900" lvl="0" indent="-342900" algn="just" defTabSz="914400" rtl="0" eaLnBrk="1" latinLnBrk="0" hangingPunct="1">
                        <a:buFont typeface="Calibri" panose="020F0502020204030204" pitchFamily="34" charset="0"/>
                        <a:buChar char="₋"/>
                        <a:tabLst>
                          <a:tab pos="182880" algn="l"/>
                        </a:tabLst>
                      </a:pPr>
                      <a:r>
                        <a:rPr lang="ru-RU" sz="1400" kern="1200" dirty="0">
                          <a:solidFill>
                            <a:schemeClr val="dk1"/>
                          </a:solidFill>
                          <a:effectLst/>
                          <a:latin typeface="+mn-lt"/>
                          <a:ea typeface="+mn-ea"/>
                          <a:cs typeface="+mn-cs"/>
                        </a:rPr>
                        <a:t>Знаешь, так хочется отвлечься ото всего, хоть на время…</a:t>
                      </a:r>
                    </a:p>
                    <a:p>
                      <a:pPr marL="342900" lvl="0" indent="-342900" algn="just" defTabSz="914400" rtl="0" eaLnBrk="1" latinLnBrk="0" hangingPunct="1">
                        <a:buFont typeface="Calibri" panose="020F0502020204030204" pitchFamily="34" charset="0"/>
                        <a:buChar char="₋"/>
                        <a:tabLst>
                          <a:tab pos="182880" algn="l"/>
                        </a:tabLst>
                      </a:pPr>
                      <a:r>
                        <a:rPr lang="ru-RU" sz="1400" kern="1200" dirty="0">
                          <a:solidFill>
                            <a:schemeClr val="dk1"/>
                          </a:solidFill>
                          <a:effectLst/>
                          <a:latin typeface="+mn-lt"/>
                          <a:ea typeface="+mn-ea"/>
                          <a:cs typeface="+mn-cs"/>
                        </a:rPr>
                        <a:t>Ну, тогда расскажи еще что-нибудь хорошее…</a:t>
                      </a:r>
                    </a:p>
                  </a:txBody>
                  <a:tcPr marL="39187" marR="39187"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pPr>
                      <a:r>
                        <a:rPr lang="ru-RU" sz="1600" b="1" kern="1200" dirty="0">
                          <a:solidFill>
                            <a:schemeClr val="dk1"/>
                          </a:solidFill>
                          <a:effectLst/>
                          <a:latin typeface="+mn-lt"/>
                          <a:ea typeface="+mn-ea"/>
                          <a:cs typeface="+mn-cs"/>
                        </a:rPr>
                        <a:t>Интригующий «русский негатив»</a:t>
                      </a:r>
                    </a:p>
                  </a:txBody>
                  <a:tcPr marL="39187" marR="39187"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285750" lvl="0" indent="-285750" algn="just" defTabSz="914400" rtl="0" eaLnBrk="1" latinLnBrk="0" hangingPunct="1">
                        <a:buFont typeface="Calibri" panose="020F0502020204030204" pitchFamily="34" charset="0"/>
                        <a:buChar char="₋"/>
                        <a:tabLst>
                          <a:tab pos="228600" algn="l"/>
                        </a:tabLst>
                      </a:pPr>
                      <a:r>
                        <a:rPr lang="ru-RU" sz="1400" kern="1200" dirty="0">
                          <a:solidFill>
                            <a:schemeClr val="dk1"/>
                          </a:solidFill>
                          <a:effectLst/>
                          <a:latin typeface="+mn-lt"/>
                          <a:ea typeface="+mn-ea"/>
                          <a:cs typeface="+mn-cs"/>
                        </a:rPr>
                        <a:t>Ой, у меня все так плохо в последнее время, никакого настроения нет.</a:t>
                      </a:r>
                    </a:p>
                    <a:p>
                      <a:pPr marL="285750" lvl="0" indent="-285750" algn="just" defTabSz="914400" rtl="0" eaLnBrk="1" latinLnBrk="0" hangingPunct="1">
                        <a:buFont typeface="Calibri" panose="020F0502020204030204" pitchFamily="34" charset="0"/>
                        <a:buChar char="₋"/>
                        <a:tabLst>
                          <a:tab pos="228600" algn="l"/>
                        </a:tabLst>
                      </a:pPr>
                      <a:r>
                        <a:rPr lang="ru-RU" sz="1400" kern="1200" dirty="0">
                          <a:solidFill>
                            <a:schemeClr val="dk1"/>
                          </a:solidFill>
                          <a:effectLst/>
                          <a:latin typeface="+mn-lt"/>
                          <a:ea typeface="+mn-ea"/>
                          <a:cs typeface="+mn-cs"/>
                        </a:rPr>
                        <a:t>И не говори! Говорят и зарплату не дадут к праздникам!</a:t>
                      </a:r>
                    </a:p>
                    <a:p>
                      <a:pPr marL="285750" lvl="0" indent="-285750" algn="just" defTabSz="914400" rtl="0" eaLnBrk="1" latinLnBrk="0" hangingPunct="1">
                        <a:buFont typeface="Calibri" panose="020F0502020204030204" pitchFamily="34" charset="0"/>
                        <a:buChar char="₋"/>
                        <a:tabLst>
                          <a:tab pos="228600" algn="l"/>
                        </a:tabLst>
                      </a:pPr>
                      <a:r>
                        <a:rPr lang="ru-RU" sz="1400" kern="1200" dirty="0">
                          <a:solidFill>
                            <a:schemeClr val="dk1"/>
                          </a:solidFill>
                          <a:effectLst/>
                          <a:latin typeface="+mn-lt"/>
                          <a:ea typeface="+mn-ea"/>
                          <a:cs typeface="+mn-cs"/>
                        </a:rPr>
                        <a:t>Да ты что! И премии не будет?</a:t>
                      </a:r>
                    </a:p>
                    <a:p>
                      <a:pPr marL="285750" lvl="0" indent="-285750" algn="just" defTabSz="914400" rtl="0" eaLnBrk="1" latinLnBrk="0" hangingPunct="1">
                        <a:buFont typeface="Calibri" panose="020F0502020204030204" pitchFamily="34" charset="0"/>
                        <a:buChar char="₋"/>
                        <a:tabLst>
                          <a:tab pos="228600" algn="l"/>
                        </a:tabLst>
                      </a:pPr>
                      <a:r>
                        <a:rPr lang="ru-RU" sz="1400" kern="1200" dirty="0">
                          <a:solidFill>
                            <a:schemeClr val="dk1"/>
                          </a:solidFill>
                          <a:effectLst/>
                          <a:latin typeface="+mn-lt"/>
                          <a:ea typeface="+mn-ea"/>
                          <a:cs typeface="+mn-cs"/>
                        </a:rPr>
                        <a:t>Нет, не будет!</a:t>
                      </a:r>
                    </a:p>
                  </a:txBody>
                  <a:tcPr marL="39187" marR="39187"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2831991"/>
                  </a:ext>
                </a:extLst>
              </a:tr>
              <a:tr h="1046179">
                <a:tc>
                  <a:txBody>
                    <a:bodyPr/>
                    <a:lstStyle/>
                    <a:p>
                      <a:pPr algn="ctr">
                        <a:lnSpc>
                          <a:spcPct val="150000"/>
                        </a:lnSpc>
                      </a:pPr>
                      <a:r>
                        <a:rPr lang="ru-RU" sz="1600" b="1" dirty="0">
                          <a:effectLst/>
                        </a:rPr>
                        <a:t>«Типичное не то»</a:t>
                      </a:r>
                      <a:endParaRPr lang="ru-RU" sz="1600" b="1" dirty="0">
                        <a:effectLst/>
                        <a:latin typeface="Times New Roman" panose="02020603050405020304" pitchFamily="18" charset="0"/>
                        <a:ea typeface="Times New Roman" panose="02020603050405020304" pitchFamily="18" charset="0"/>
                      </a:endParaRPr>
                    </a:p>
                  </a:txBody>
                  <a:tcPr marL="39187" marR="39187" marT="0" marB="0" anchor="ctr">
                    <a:lnT w="76200" cap="flat" cmpd="sng" algn="ctr">
                      <a:solidFill>
                        <a:schemeClr val="bg1"/>
                      </a:solidFill>
                      <a:prstDash val="solid"/>
                      <a:round/>
                      <a:headEnd type="none" w="med" len="med"/>
                      <a:tailEnd type="none" w="med" len="med"/>
                    </a:lnT>
                  </a:tcPr>
                </a:tc>
                <a:tc gridSpan="3">
                  <a:txBody>
                    <a:bodyPr/>
                    <a:lstStyle/>
                    <a:p>
                      <a:pPr algn="just"/>
                      <a:r>
                        <a:rPr lang="ru-RU" sz="1400" dirty="0">
                          <a:effectLst/>
                        </a:rPr>
                        <a:t>Сотрудники организации собрались, чтобы отметить день рождения одного из сотрудников. Он постарался накрыть «вкусный стол». Начальник берет слово и поздравляет с днем рождения другого сотрудника, который даже не планировал отмечать его и не принял участие в подготовке вечеринки. Повисает неловкая пауза.</a:t>
                      </a:r>
                      <a:endParaRPr lang="ru-RU" sz="1400" dirty="0">
                        <a:effectLst/>
                        <a:latin typeface="Times New Roman" panose="02020603050405020304" pitchFamily="18" charset="0"/>
                        <a:ea typeface="Times New Roman" panose="02020603050405020304" pitchFamily="18" charset="0"/>
                      </a:endParaRPr>
                    </a:p>
                  </a:txBody>
                  <a:tcPr marL="39187" marR="39187" marT="0" marB="0" anchor="ctr">
                    <a:lnT w="76200" cap="flat" cmpd="sng" algn="ctr">
                      <a:solidFill>
                        <a:schemeClr val="bg1"/>
                      </a:solidFill>
                      <a:prstDash val="solid"/>
                      <a:round/>
                      <a:headEnd type="none" w="med" len="med"/>
                      <a:tailEnd type="none" w="med" len="med"/>
                    </a:lnT>
                  </a:tcPr>
                </a:tc>
                <a:tc hMerge="1">
                  <a:txBody>
                    <a:bodyPr/>
                    <a:lstStyle/>
                    <a:p>
                      <a:pPr algn="just"/>
                      <a:endParaRPr lang="ru-RU" sz="1400" dirty="0">
                        <a:effectLst/>
                        <a:latin typeface="Times New Roman" panose="02020603050405020304" pitchFamily="18" charset="0"/>
                        <a:ea typeface="Times New Roman" panose="02020603050405020304" pitchFamily="18" charset="0"/>
                      </a:endParaRPr>
                    </a:p>
                  </a:txBody>
                  <a:tcPr marL="39187" marR="39187" marT="0" marB="0"/>
                </a:tc>
                <a:tc hMerge="1">
                  <a:txBody>
                    <a:bodyPr/>
                    <a:lstStyle/>
                    <a:p>
                      <a:pPr algn="just"/>
                      <a:endParaRPr lang="ru-RU" sz="1400" dirty="0">
                        <a:effectLst/>
                        <a:latin typeface="Times New Roman" panose="02020603050405020304" pitchFamily="18" charset="0"/>
                        <a:ea typeface="Times New Roman" panose="02020603050405020304" pitchFamily="18" charset="0"/>
                      </a:endParaRPr>
                    </a:p>
                  </a:txBody>
                  <a:tcPr marL="39187" marR="39187" marT="0" marB="0"/>
                </a:tc>
                <a:extLst>
                  <a:ext uri="{0D108BD9-81ED-4DB2-BD59-A6C34878D82A}">
                    <a16:rowId xmlns:a16="http://schemas.microsoft.com/office/drawing/2014/main" val="4240330125"/>
                  </a:ext>
                </a:extLst>
              </a:tr>
            </a:tbl>
          </a:graphicData>
        </a:graphic>
      </p:graphicFrame>
    </p:spTree>
    <p:extLst>
      <p:ext uri="{BB962C8B-B14F-4D97-AF65-F5344CB8AC3E}">
        <p14:creationId xmlns:p14="http://schemas.microsoft.com/office/powerpoint/2010/main" val="132996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0A8893-B0B9-4402-A5B8-F456F1185EB7}"/>
              </a:ext>
            </a:extLst>
          </p:cNvPr>
          <p:cNvSpPr>
            <a:spLocks noGrp="1"/>
          </p:cNvSpPr>
          <p:nvPr>
            <p:ph type="title"/>
          </p:nvPr>
        </p:nvSpPr>
        <p:spPr>
          <a:xfrm>
            <a:off x="838200" y="372040"/>
            <a:ext cx="10515600" cy="918304"/>
          </a:xfrm>
        </p:spPr>
        <p:txBody>
          <a:bodyPr vert="horz" lIns="91440" tIns="45720" rIns="91440" bIns="45720" rtlCol="0" anchor="ctr">
            <a:noAutofit/>
          </a:bodyPr>
          <a:lstStyle/>
          <a:p>
            <a:pPr algn="ctr"/>
            <a:r>
              <a:rPr lang="ru-RU" sz="3200" b="1" dirty="0"/>
              <a:t>Умение услышать и понять</a:t>
            </a:r>
            <a:br>
              <a:rPr lang="ru-RU" sz="3200" b="1" dirty="0"/>
            </a:br>
            <a:r>
              <a:rPr lang="ru-RU" sz="3200" b="1" dirty="0"/>
              <a:t>Техники вербализации</a:t>
            </a:r>
          </a:p>
        </p:txBody>
      </p:sp>
      <p:sp>
        <p:nvSpPr>
          <p:cNvPr id="3" name="Объект 2">
            <a:extLst>
              <a:ext uri="{FF2B5EF4-FFF2-40B4-BE49-F238E27FC236}">
                <a16:creationId xmlns:a16="http://schemas.microsoft.com/office/drawing/2014/main" id="{1C002C75-3931-4ED1-ABF1-F6E932FE55DD}"/>
              </a:ext>
            </a:extLst>
          </p:cNvPr>
          <p:cNvSpPr>
            <a:spLocks noGrp="1"/>
          </p:cNvSpPr>
          <p:nvPr>
            <p:ph idx="1"/>
          </p:nvPr>
        </p:nvSpPr>
        <p:spPr>
          <a:xfrm>
            <a:off x="838200" y="1540933"/>
            <a:ext cx="10515600" cy="4581961"/>
          </a:xfrm>
          <a:ln w="38100">
            <a:solidFill>
              <a:srgbClr val="7D62AA"/>
            </a:solidFill>
          </a:ln>
        </p:spPr>
        <p:txBody>
          <a:bodyPr>
            <a:normAutofit/>
          </a:bodyPr>
          <a:lstStyle/>
          <a:p>
            <a:pPr marL="0" lvl="0" indent="0" algn="ctr">
              <a:lnSpc>
                <a:spcPct val="100000"/>
              </a:lnSpc>
              <a:spcBef>
                <a:spcPts val="600"/>
              </a:spcBef>
              <a:spcAft>
                <a:spcPts val="600"/>
              </a:spcAft>
              <a:buNone/>
              <a:tabLst>
                <a:tab pos="398145" algn="l"/>
              </a:tabLst>
            </a:pPr>
            <a:r>
              <a:rPr lang="ru-RU" sz="1800" dirty="0">
                <a:effectLst/>
                <a:ea typeface="Times New Roman" panose="02020603050405020304" pitchFamily="18" charset="0"/>
              </a:rPr>
              <a:t>Само название свидетельствует о том, что в разговоре мы следуем за партнером, проясняя смысл сказанного им, а не навязываем ему свое видение ситуации. </a:t>
            </a:r>
          </a:p>
          <a:p>
            <a:pPr marL="0" lvl="0" indent="0" algn="ctr">
              <a:lnSpc>
                <a:spcPct val="150000"/>
              </a:lnSpc>
              <a:buNone/>
              <a:tabLst>
                <a:tab pos="398145" algn="l"/>
              </a:tabLst>
            </a:pPr>
            <a:r>
              <a:rPr lang="ru-RU" sz="1800" dirty="0">
                <a:effectLst/>
                <a:ea typeface="Times New Roman" panose="02020603050405020304" pitchFamily="18" charset="0"/>
              </a:rPr>
              <a:t>Для этого существуют 3 вида техник:</a:t>
            </a:r>
          </a:p>
          <a:p>
            <a:pPr marL="342900" lvl="0" indent="-342900" algn="just">
              <a:lnSpc>
                <a:spcPct val="150000"/>
              </a:lnSpc>
              <a:buFont typeface="+mj-lt"/>
              <a:buAutoNum type="alphaLcParenR"/>
              <a:tabLst>
                <a:tab pos="434340" algn="l"/>
              </a:tabLst>
            </a:pPr>
            <a:r>
              <a:rPr lang="ru-RU" sz="1900" b="1" dirty="0">
                <a:solidFill>
                  <a:srgbClr val="7D62AA"/>
                </a:solidFill>
                <a:effectLst/>
                <a:ea typeface="Times New Roman" panose="02020603050405020304" pitchFamily="18" charset="0"/>
              </a:rPr>
              <a:t>Повторение</a:t>
            </a:r>
            <a:r>
              <a:rPr lang="ru-RU" sz="1800" b="1" dirty="0">
                <a:solidFill>
                  <a:srgbClr val="7D62AA"/>
                </a:solidFill>
                <a:effectLst/>
                <a:ea typeface="Times New Roman" panose="02020603050405020304" pitchFamily="18" charset="0"/>
              </a:rPr>
              <a:t> </a:t>
            </a:r>
            <a:r>
              <a:rPr lang="ru-RU" sz="1800" dirty="0">
                <a:solidFill>
                  <a:srgbClr val="7D62AA"/>
                </a:solidFill>
                <a:effectLst/>
                <a:ea typeface="Times New Roman" panose="02020603050405020304" pitchFamily="18" charset="0"/>
              </a:rPr>
              <a:t>– </a:t>
            </a:r>
            <a:r>
              <a:rPr lang="ru-RU" sz="1800" b="1" i="1" dirty="0">
                <a:solidFill>
                  <a:srgbClr val="7D62AA"/>
                </a:solidFill>
                <a:effectLst/>
                <a:ea typeface="Times New Roman" panose="02020603050405020304" pitchFamily="18" charset="0"/>
              </a:rPr>
              <a:t>дословное</a:t>
            </a:r>
            <a:r>
              <a:rPr lang="ru-RU" sz="1800" b="1" dirty="0">
                <a:solidFill>
                  <a:srgbClr val="7D62AA"/>
                </a:solidFill>
                <a:effectLst/>
                <a:ea typeface="Times New Roman" panose="02020603050405020304" pitchFamily="18" charset="0"/>
              </a:rPr>
              <a:t> </a:t>
            </a:r>
            <a:r>
              <a:rPr lang="ru-RU" sz="1800" dirty="0">
                <a:effectLst/>
                <a:ea typeface="Times New Roman" panose="02020603050405020304" pitchFamily="18" charset="0"/>
              </a:rPr>
              <a:t>воспроизведение сказанного партнером.</a:t>
            </a:r>
          </a:p>
          <a:p>
            <a:pPr marL="342900" lvl="0" indent="-342900" algn="just">
              <a:lnSpc>
                <a:spcPct val="150000"/>
              </a:lnSpc>
              <a:buFont typeface="+mj-lt"/>
              <a:buAutoNum type="alphaLcParenR"/>
              <a:tabLst>
                <a:tab pos="434340" algn="l"/>
              </a:tabLst>
            </a:pPr>
            <a:r>
              <a:rPr lang="ru-RU" sz="1900" b="1" dirty="0">
                <a:solidFill>
                  <a:srgbClr val="7D62AA"/>
                </a:solidFill>
                <a:effectLst/>
                <a:ea typeface="Times New Roman" panose="02020603050405020304" pitchFamily="18" charset="0"/>
              </a:rPr>
              <a:t>Перефразирование/</a:t>
            </a:r>
            <a:r>
              <a:rPr lang="ru-RU" sz="1900" b="1" dirty="0" err="1">
                <a:solidFill>
                  <a:srgbClr val="7D62AA"/>
                </a:solidFill>
                <a:effectLst/>
                <a:ea typeface="Times New Roman" panose="02020603050405020304" pitchFamily="18" charset="0"/>
              </a:rPr>
              <a:t>переформулирование</a:t>
            </a:r>
            <a:r>
              <a:rPr lang="ru-RU" sz="1800" dirty="0">
                <a:solidFill>
                  <a:srgbClr val="7D62AA"/>
                </a:solidFill>
                <a:effectLst/>
                <a:ea typeface="Times New Roman" panose="02020603050405020304" pitchFamily="18" charset="0"/>
              </a:rPr>
              <a:t> </a:t>
            </a:r>
            <a:r>
              <a:rPr lang="ru-RU" sz="1800" dirty="0">
                <a:effectLst/>
                <a:ea typeface="Times New Roman" panose="02020603050405020304" pitchFamily="18" charset="0"/>
              </a:rPr>
              <a:t>– краткая передача сути высказывания партнером своими словами.</a:t>
            </a:r>
          </a:p>
          <a:p>
            <a:pPr marL="342900" lvl="0" indent="-342900" algn="just">
              <a:lnSpc>
                <a:spcPct val="150000"/>
              </a:lnSpc>
              <a:buFont typeface="+mj-lt"/>
              <a:buAutoNum type="alphaLcParenR"/>
              <a:tabLst>
                <a:tab pos="434340" algn="l"/>
              </a:tabLst>
            </a:pPr>
            <a:r>
              <a:rPr lang="ru-RU" sz="1900" b="1" dirty="0">
                <a:solidFill>
                  <a:srgbClr val="7D62AA"/>
                </a:solidFill>
                <a:effectLst/>
                <a:ea typeface="Times New Roman" panose="02020603050405020304" pitchFamily="18" charset="0"/>
              </a:rPr>
              <a:t>Интерпретация</a:t>
            </a:r>
            <a:r>
              <a:rPr lang="ru-RU" sz="1800" b="1" dirty="0">
                <a:effectLst/>
                <a:ea typeface="Times New Roman" panose="02020603050405020304" pitchFamily="18" charset="0"/>
              </a:rPr>
              <a:t> </a:t>
            </a:r>
            <a:r>
              <a:rPr lang="ru-RU" sz="1800" dirty="0">
                <a:effectLst/>
                <a:ea typeface="Times New Roman" panose="02020603050405020304" pitchFamily="18" charset="0"/>
              </a:rPr>
              <a:t>– высказывание предположения об истинном значении сказанного или о причинах и целях высказывания партнера. Одна из излюбленных людьми техник, но в силу неправильного ее применения, одна из наиболее рискованных в процессе нарушения коммуникации.</a:t>
            </a:r>
            <a:endParaRPr lang="ru-RU" sz="1800" dirty="0">
              <a:solidFill>
                <a:srgbClr val="FF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60C86A5D-69CA-4CBD-B756-1430BC68855D}"/>
              </a:ext>
            </a:extLst>
          </p:cNvPr>
          <p:cNvSpPr txBox="1"/>
          <p:nvPr/>
        </p:nvSpPr>
        <p:spPr>
          <a:xfrm>
            <a:off x="838200" y="6373483"/>
            <a:ext cx="6096000" cy="369332"/>
          </a:xfrm>
          <a:prstGeom prst="rect">
            <a:avLst/>
          </a:prstGeom>
          <a:noFill/>
        </p:spPr>
        <p:txBody>
          <a:bodyPr wrap="square">
            <a:spAutoFit/>
          </a:bodyPr>
          <a:lstStyle/>
          <a:p>
            <a:r>
              <a:rPr lang="ru-RU" sz="1800" dirty="0">
                <a:solidFill>
                  <a:srgbClr val="FF0000"/>
                </a:solidFill>
                <a:effectLst/>
                <a:ea typeface="Times New Roman" panose="02020603050405020304" pitchFamily="18" charset="0"/>
              </a:rPr>
              <a:t>Поэтому лучше всего применять первые две техники.</a:t>
            </a:r>
            <a:endParaRPr lang="ru-RU" dirty="0"/>
          </a:p>
        </p:txBody>
      </p:sp>
    </p:spTree>
    <p:extLst>
      <p:ext uri="{BB962C8B-B14F-4D97-AF65-F5344CB8AC3E}">
        <p14:creationId xmlns:p14="http://schemas.microsoft.com/office/powerpoint/2010/main" val="279019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E26B0B-5693-4308-9F02-7E73EF89666D}"/>
              </a:ext>
            </a:extLst>
          </p:cNvPr>
          <p:cNvSpPr>
            <a:spLocks noGrp="1"/>
          </p:cNvSpPr>
          <p:nvPr>
            <p:ph type="ctrTitle"/>
          </p:nvPr>
        </p:nvSpPr>
        <p:spPr>
          <a:xfrm>
            <a:off x="1524000" y="1122362"/>
            <a:ext cx="9144000" cy="3243449"/>
          </a:xfrm>
        </p:spPr>
        <p:txBody>
          <a:bodyPr>
            <a:normAutofit fontScale="90000"/>
          </a:bodyPr>
          <a:lstStyle/>
          <a:p>
            <a:r>
              <a:rPr lang="ru-RU" b="1" dirty="0"/>
              <a:t>Обобщенный анализ распространенных ошибок делового общения в образовательной среде</a:t>
            </a:r>
          </a:p>
        </p:txBody>
      </p:sp>
      <p:sp>
        <p:nvSpPr>
          <p:cNvPr id="4" name="Подзаголовок 3">
            <a:extLst>
              <a:ext uri="{FF2B5EF4-FFF2-40B4-BE49-F238E27FC236}">
                <a16:creationId xmlns:a16="http://schemas.microsoft.com/office/drawing/2014/main" id="{2F03A849-28B7-4583-9C82-32850F771E54}"/>
              </a:ext>
            </a:extLst>
          </p:cNvPr>
          <p:cNvSpPr>
            <a:spLocks noGrp="1"/>
          </p:cNvSpPr>
          <p:nvPr>
            <p:ph type="subTitle" idx="1"/>
          </p:nvPr>
        </p:nvSpPr>
        <p:spPr>
          <a:xfrm>
            <a:off x="1524000" y="4679576"/>
            <a:ext cx="9144000" cy="578224"/>
          </a:xfrm>
        </p:spPr>
        <p:txBody>
          <a:bodyPr/>
          <a:lstStyle/>
          <a:p>
            <a:r>
              <a:rPr lang="ru-RU" dirty="0"/>
              <a:t>(переговоры, переписка, и т.д.)</a:t>
            </a:r>
          </a:p>
        </p:txBody>
      </p:sp>
    </p:spTree>
    <p:extLst>
      <p:ext uri="{BB962C8B-B14F-4D97-AF65-F5344CB8AC3E}">
        <p14:creationId xmlns:p14="http://schemas.microsoft.com/office/powerpoint/2010/main" val="370014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26B2EE-A4EF-4C5F-9B66-6C1F9BEE8830}"/>
              </a:ext>
            </a:extLst>
          </p:cNvPr>
          <p:cNvSpPr>
            <a:spLocks noGrp="1"/>
          </p:cNvSpPr>
          <p:nvPr>
            <p:ph type="title"/>
          </p:nvPr>
        </p:nvSpPr>
        <p:spPr>
          <a:xfrm>
            <a:off x="831850" y="1709739"/>
            <a:ext cx="10515600" cy="1167932"/>
          </a:xfrm>
        </p:spPr>
        <p:txBody>
          <a:bodyPr anchor="ctr"/>
          <a:lstStyle/>
          <a:p>
            <a:pPr algn="ctr"/>
            <a:r>
              <a:rPr lang="ru-RU" b="1" dirty="0">
                <a:solidFill>
                  <a:srgbClr val="254673"/>
                </a:solidFill>
              </a:rPr>
              <a:t>Коммуникации</a:t>
            </a:r>
          </a:p>
        </p:txBody>
      </p:sp>
      <p:sp>
        <p:nvSpPr>
          <p:cNvPr id="3" name="Объект 2">
            <a:extLst>
              <a:ext uri="{FF2B5EF4-FFF2-40B4-BE49-F238E27FC236}">
                <a16:creationId xmlns:a16="http://schemas.microsoft.com/office/drawing/2014/main" id="{EE541C17-3042-4E5A-9885-04B24F4318E7}"/>
              </a:ext>
            </a:extLst>
          </p:cNvPr>
          <p:cNvSpPr>
            <a:spLocks noGrp="1"/>
          </p:cNvSpPr>
          <p:nvPr>
            <p:ph type="body" idx="1"/>
          </p:nvPr>
        </p:nvSpPr>
        <p:spPr>
          <a:xfrm>
            <a:off x="831850" y="3182471"/>
            <a:ext cx="10515600" cy="2907179"/>
          </a:xfrm>
        </p:spPr>
        <p:txBody>
          <a:bodyPr anchor="ctr">
            <a:normAutofit/>
          </a:bodyPr>
          <a:lstStyle/>
          <a:p>
            <a:pPr>
              <a:spcBef>
                <a:spcPts val="600"/>
              </a:spcBef>
              <a:spcAft>
                <a:spcPts val="600"/>
              </a:spcAft>
            </a:pPr>
            <a:r>
              <a:rPr lang="ru-RU" b="1" dirty="0">
                <a:solidFill>
                  <a:srgbClr val="254673"/>
                </a:solidFill>
              </a:rPr>
              <a:t>Коммуникация</a:t>
            </a:r>
            <a:r>
              <a:rPr lang="ru-RU" dirty="0">
                <a:solidFill>
                  <a:schemeClr val="tx1">
                    <a:lumMod val="75000"/>
                    <a:lumOff val="25000"/>
                  </a:schemeClr>
                </a:solidFill>
              </a:rPr>
              <a:t> (от латинского </a:t>
            </a:r>
            <a:r>
              <a:rPr lang="en-US" dirty="0" err="1">
                <a:solidFill>
                  <a:schemeClr val="tx1">
                    <a:lumMod val="75000"/>
                    <a:lumOff val="25000"/>
                  </a:schemeClr>
                </a:solidFill>
              </a:rPr>
              <a:t>communicatio</a:t>
            </a:r>
            <a:r>
              <a:rPr lang="en-US" dirty="0">
                <a:solidFill>
                  <a:schemeClr val="tx1">
                    <a:lumMod val="75000"/>
                    <a:lumOff val="25000"/>
                  </a:schemeClr>
                </a:solidFill>
              </a:rPr>
              <a:t> </a:t>
            </a:r>
            <a:r>
              <a:rPr lang="ru-RU" dirty="0">
                <a:solidFill>
                  <a:schemeClr val="tx1">
                    <a:lumMod val="75000"/>
                    <a:lumOff val="25000"/>
                  </a:schemeClr>
                </a:solidFill>
              </a:rPr>
              <a:t>– сообщение) – понятие, использующееся для характеристики обмена информацией (сообщениями) между людьми, общения.</a:t>
            </a:r>
          </a:p>
          <a:p>
            <a:pPr>
              <a:spcBef>
                <a:spcPts val="600"/>
              </a:spcBef>
              <a:spcAft>
                <a:spcPts val="600"/>
              </a:spcAft>
            </a:pPr>
            <a:r>
              <a:rPr lang="ru-RU" b="1" dirty="0">
                <a:solidFill>
                  <a:srgbClr val="254673"/>
                </a:solidFill>
              </a:rPr>
              <a:t>Общение</a:t>
            </a:r>
            <a:r>
              <a:rPr lang="ru-RU" dirty="0">
                <a:solidFill>
                  <a:schemeClr val="tx1">
                    <a:lumMod val="75000"/>
                    <a:lumOff val="25000"/>
                  </a:schemeClr>
                </a:solidFill>
              </a:rPr>
              <a:t> — обмен сведениями с помощью языка или жестов, а также иных способов контакта. Общение – это коммуникационное взаимодействие людей или социальных групп. В процессе общения между участниками коммуникации происходит обмен разного рода информацией.</a:t>
            </a:r>
          </a:p>
        </p:txBody>
      </p:sp>
    </p:spTree>
    <p:extLst>
      <p:ext uri="{BB962C8B-B14F-4D97-AF65-F5344CB8AC3E}">
        <p14:creationId xmlns:p14="http://schemas.microsoft.com/office/powerpoint/2010/main" val="345709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50343A-E7F3-4450-B7C1-EB2F441184D4}"/>
              </a:ext>
            </a:extLst>
          </p:cNvPr>
          <p:cNvSpPr>
            <a:spLocks noGrp="1"/>
          </p:cNvSpPr>
          <p:nvPr>
            <p:ph type="title"/>
          </p:nvPr>
        </p:nvSpPr>
        <p:spPr>
          <a:xfrm>
            <a:off x="838200" y="403411"/>
            <a:ext cx="10515600" cy="500604"/>
          </a:xfrm>
        </p:spPr>
        <p:txBody>
          <a:bodyPr vert="horz" lIns="91440" tIns="45720" rIns="91440" bIns="45720" rtlCol="0" anchor="ctr">
            <a:noAutofit/>
          </a:bodyPr>
          <a:lstStyle/>
          <a:p>
            <a:pPr algn="ctr"/>
            <a:r>
              <a:rPr lang="ru-RU" sz="3600" b="1" dirty="0"/>
              <a:t>Ошибки вербализации</a:t>
            </a:r>
          </a:p>
        </p:txBody>
      </p:sp>
      <p:graphicFrame>
        <p:nvGraphicFramePr>
          <p:cNvPr id="4" name="Таблица 3">
            <a:extLst>
              <a:ext uri="{FF2B5EF4-FFF2-40B4-BE49-F238E27FC236}">
                <a16:creationId xmlns:a16="http://schemas.microsoft.com/office/drawing/2014/main" id="{AAFD0DEB-6BD6-4762-B7FB-9B0146C73C7E}"/>
              </a:ext>
            </a:extLst>
          </p:cNvPr>
          <p:cNvGraphicFramePr>
            <a:graphicFrameLocks noGrp="1"/>
          </p:cNvGraphicFramePr>
          <p:nvPr>
            <p:extLst>
              <p:ext uri="{D42A27DB-BD31-4B8C-83A1-F6EECF244321}">
                <p14:modId xmlns:p14="http://schemas.microsoft.com/office/powerpoint/2010/main" val="518252102"/>
              </p:ext>
            </p:extLst>
          </p:nvPr>
        </p:nvGraphicFramePr>
        <p:xfrm>
          <a:off x="354106" y="1210235"/>
          <a:ext cx="11483788" cy="5172636"/>
        </p:xfrm>
        <a:graphic>
          <a:graphicData uri="http://schemas.openxmlformats.org/drawingml/2006/table">
            <a:tbl>
              <a:tblPr firstRow="1" bandRow="1">
                <a:tableStyleId>{00A15C55-8517-42AA-B614-E9B94910E393}</a:tableStyleId>
              </a:tblPr>
              <a:tblGrid>
                <a:gridCol w="3827529">
                  <a:extLst>
                    <a:ext uri="{9D8B030D-6E8A-4147-A177-3AD203B41FA5}">
                      <a16:colId xmlns:a16="http://schemas.microsoft.com/office/drawing/2014/main" val="1921238958"/>
                    </a:ext>
                  </a:extLst>
                </a:gridCol>
                <a:gridCol w="3827529">
                  <a:extLst>
                    <a:ext uri="{9D8B030D-6E8A-4147-A177-3AD203B41FA5}">
                      <a16:colId xmlns:a16="http://schemas.microsoft.com/office/drawing/2014/main" val="3457505260"/>
                    </a:ext>
                  </a:extLst>
                </a:gridCol>
                <a:gridCol w="3828730">
                  <a:extLst>
                    <a:ext uri="{9D8B030D-6E8A-4147-A177-3AD203B41FA5}">
                      <a16:colId xmlns:a16="http://schemas.microsoft.com/office/drawing/2014/main" val="2242075474"/>
                    </a:ext>
                  </a:extLst>
                </a:gridCol>
              </a:tblGrid>
              <a:tr h="512432">
                <a:tc>
                  <a:txBody>
                    <a:bodyPr/>
                    <a:lstStyle/>
                    <a:p>
                      <a:pPr algn="ctr">
                        <a:lnSpc>
                          <a:spcPct val="107000"/>
                        </a:lnSpc>
                        <a:spcAft>
                          <a:spcPts val="800"/>
                        </a:spcAft>
                      </a:pPr>
                      <a:r>
                        <a:rPr lang="ru-RU" sz="1800" dirty="0">
                          <a:effectLst/>
                        </a:rPr>
                        <a:t>Типичная ошибка вербализации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tc>
                  <a:txBody>
                    <a:bodyPr/>
                    <a:lstStyle/>
                    <a:p>
                      <a:pPr algn="ctr">
                        <a:lnSpc>
                          <a:spcPct val="107000"/>
                        </a:lnSpc>
                        <a:spcAft>
                          <a:spcPts val="800"/>
                        </a:spcAft>
                      </a:pPr>
                      <a:r>
                        <a:rPr lang="ru-RU" sz="1800" dirty="0">
                          <a:effectLst/>
                        </a:rPr>
                        <a:t>Объяснение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tc>
                  <a:txBody>
                    <a:bodyPr/>
                    <a:lstStyle/>
                    <a:p>
                      <a:pPr algn="ctr">
                        <a:lnSpc>
                          <a:spcPct val="107000"/>
                        </a:lnSpc>
                        <a:spcAft>
                          <a:spcPts val="800"/>
                        </a:spcAft>
                      </a:pPr>
                      <a:r>
                        <a:rPr lang="ru-RU" sz="1800" dirty="0">
                          <a:effectLst/>
                        </a:rPr>
                        <a:t>Способы преодоления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extLst>
                  <a:ext uri="{0D108BD9-81ED-4DB2-BD59-A6C34878D82A}">
                    <a16:rowId xmlns:a16="http://schemas.microsoft.com/office/drawing/2014/main" val="37561429"/>
                  </a:ext>
                </a:extLst>
              </a:tr>
              <a:tr h="1521627">
                <a:tc>
                  <a:txBody>
                    <a:bodyPr/>
                    <a:lstStyle/>
                    <a:p>
                      <a:pPr algn="l">
                        <a:lnSpc>
                          <a:spcPct val="107000"/>
                        </a:lnSpc>
                        <a:spcAft>
                          <a:spcPts val="800"/>
                        </a:spcAft>
                      </a:pPr>
                      <a:r>
                        <a:rPr lang="ru-RU" sz="1800" b="1" dirty="0">
                          <a:effectLst/>
                        </a:rPr>
                        <a:t>Безапелляционность</a:t>
                      </a:r>
                      <a:r>
                        <a:rPr lang="ru-RU" sz="1600" dirty="0">
                          <a:effectLst/>
                        </a:rPr>
                        <a:t>:</a:t>
                      </a:r>
                    </a:p>
                    <a:p>
                      <a:pPr algn="l">
                        <a:lnSpc>
                          <a:spcPct val="107000"/>
                        </a:lnSpc>
                        <a:spcAft>
                          <a:spcPts val="800"/>
                        </a:spcAft>
                      </a:pPr>
                      <a:r>
                        <a:rPr lang="ru-RU" sz="1600" dirty="0">
                          <a:effectLst/>
                        </a:rPr>
                        <a:t>«Как я вас правильно понял, вы считаете…»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7000"/>
                        </a:lnSpc>
                        <a:spcAft>
                          <a:spcPts val="800"/>
                        </a:spcAft>
                      </a:pPr>
                      <a:r>
                        <a:rPr lang="ru-RU" sz="1600" dirty="0">
                          <a:effectLst/>
                        </a:rPr>
                        <a:t>Констатация правильности вместо проверки правильности понимания.</a:t>
                      </a:r>
                    </a:p>
                    <a:p>
                      <a:pPr algn="l">
                        <a:lnSpc>
                          <a:spcPct val="107000"/>
                        </a:lnSpc>
                        <a:spcAft>
                          <a:spcPts val="800"/>
                        </a:spcAft>
                      </a:pPr>
                      <a:r>
                        <a:rPr lang="ru-RU" sz="1600" dirty="0">
                          <a:effectLst/>
                        </a:rPr>
                        <a:t>Оговорка, которой говорящий часто не замечает.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7000"/>
                        </a:lnSpc>
                        <a:spcAft>
                          <a:spcPts val="800"/>
                        </a:spcAft>
                      </a:pPr>
                      <a:r>
                        <a:rPr lang="ru-RU" sz="1800" b="1" dirty="0">
                          <a:effectLst/>
                        </a:rPr>
                        <a:t>Проверка понимания</a:t>
                      </a:r>
                      <a:r>
                        <a:rPr lang="ru-RU" sz="1600" dirty="0">
                          <a:effectLst/>
                        </a:rPr>
                        <a:t>:</a:t>
                      </a:r>
                    </a:p>
                    <a:p>
                      <a:pPr algn="l">
                        <a:lnSpc>
                          <a:spcPct val="107000"/>
                        </a:lnSpc>
                        <a:spcAft>
                          <a:spcPts val="800"/>
                        </a:spcAft>
                      </a:pPr>
                      <a:r>
                        <a:rPr lang="ru-RU" sz="1600" dirty="0">
                          <a:effectLst/>
                        </a:rPr>
                        <a:t>«Правильно ли я тебя понял?...»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extLst>
                  <a:ext uri="{0D108BD9-81ED-4DB2-BD59-A6C34878D82A}">
                    <a16:rowId xmlns:a16="http://schemas.microsoft.com/office/drawing/2014/main" val="2149586182"/>
                  </a:ext>
                </a:extLst>
              </a:tr>
              <a:tr h="3138577">
                <a:tc>
                  <a:txBody>
                    <a:bodyPr/>
                    <a:lstStyle/>
                    <a:p>
                      <a:pPr algn="l">
                        <a:lnSpc>
                          <a:spcPct val="107000"/>
                        </a:lnSpc>
                        <a:spcAft>
                          <a:spcPts val="800"/>
                        </a:spcAft>
                      </a:pPr>
                      <a:r>
                        <a:rPr lang="ru-RU" sz="1800" b="1" dirty="0">
                          <a:effectLst/>
                        </a:rPr>
                        <a:t>Навязчивое повторение</a:t>
                      </a:r>
                      <a:r>
                        <a:rPr lang="ru-RU" sz="1600" dirty="0">
                          <a:effectLst/>
                        </a:rPr>
                        <a:t>:</a:t>
                      </a:r>
                    </a:p>
                    <a:p>
                      <a:pPr algn="l">
                        <a:lnSpc>
                          <a:spcPct val="107000"/>
                        </a:lnSpc>
                        <a:spcAft>
                          <a:spcPts val="800"/>
                        </a:spcAft>
                      </a:pPr>
                      <a:r>
                        <a:rPr lang="ru-RU" sz="1600" dirty="0">
                          <a:effectLst/>
                        </a:rPr>
                        <a:t>-Мне кажется, я не смогу сделать это…</a:t>
                      </a:r>
                    </a:p>
                    <a:p>
                      <a:pPr algn="l">
                        <a:lnSpc>
                          <a:spcPct val="107000"/>
                        </a:lnSpc>
                        <a:spcAft>
                          <a:spcPts val="800"/>
                        </a:spcAft>
                      </a:pPr>
                      <a:r>
                        <a:rPr lang="ru-RU" sz="1600" dirty="0">
                          <a:effectLst/>
                        </a:rPr>
                        <a:t>-Ты сказал, что тебе кажется, что ты не сможешь сделать это…?</a:t>
                      </a:r>
                    </a:p>
                    <a:p>
                      <a:pPr algn="l">
                        <a:lnSpc>
                          <a:spcPct val="107000"/>
                        </a:lnSpc>
                        <a:spcAft>
                          <a:spcPts val="800"/>
                        </a:spcAft>
                      </a:pPr>
                      <a:r>
                        <a:rPr lang="ru-RU" sz="1600" dirty="0">
                          <a:effectLst/>
                        </a:rPr>
                        <a:t>- Да, лучше пока мне побыть на второй роли.</a:t>
                      </a:r>
                    </a:p>
                    <a:p>
                      <a:pPr algn="l">
                        <a:lnSpc>
                          <a:spcPct val="107000"/>
                        </a:lnSpc>
                        <a:spcAft>
                          <a:spcPts val="800"/>
                        </a:spcAft>
                      </a:pPr>
                      <a:r>
                        <a:rPr lang="ru-RU" sz="1600" dirty="0">
                          <a:effectLst/>
                        </a:rPr>
                        <a:t>-Ты сказал, что тебе лучше побыть на второй роли?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7000"/>
                        </a:lnSpc>
                        <a:spcAft>
                          <a:spcPts val="800"/>
                        </a:spcAft>
                      </a:pPr>
                      <a:r>
                        <a:rPr lang="ru-RU" sz="1600" dirty="0">
                          <a:effectLst/>
                        </a:rPr>
                        <a:t>Диалог становится односторонним, партнер не ощущает вклада собеседника в разговор.</a:t>
                      </a:r>
                    </a:p>
                    <a:p>
                      <a:pPr algn="l">
                        <a:lnSpc>
                          <a:spcPct val="107000"/>
                        </a:lnSpc>
                        <a:spcAft>
                          <a:spcPts val="800"/>
                        </a:spcAft>
                      </a:pPr>
                      <a:r>
                        <a:rPr lang="ru-RU" sz="1600" dirty="0">
                          <a:effectLst/>
                        </a:rPr>
                        <a:t>У него может возникнуть чувство, что его допрашивают, дразнят и т.д.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7000"/>
                        </a:lnSpc>
                        <a:spcAft>
                          <a:spcPts val="800"/>
                        </a:spcAft>
                      </a:pPr>
                      <a:r>
                        <a:rPr lang="ru-RU" sz="1800" b="1" dirty="0">
                          <a:effectLst/>
                        </a:rPr>
                        <a:t>Органичное повторение</a:t>
                      </a:r>
                      <a:r>
                        <a:rPr lang="ru-RU" sz="1600" dirty="0">
                          <a:effectLst/>
                        </a:rPr>
                        <a:t>:</a:t>
                      </a:r>
                    </a:p>
                    <a:p>
                      <a:pPr algn="l">
                        <a:lnSpc>
                          <a:spcPct val="107000"/>
                        </a:lnSpc>
                        <a:spcAft>
                          <a:spcPts val="800"/>
                        </a:spcAft>
                      </a:pPr>
                      <a:r>
                        <a:rPr lang="ru-RU" sz="1600" dirty="0">
                          <a:effectLst/>
                        </a:rPr>
                        <a:t>- Мне кажется, что я не смогу сделать это…</a:t>
                      </a:r>
                    </a:p>
                    <a:p>
                      <a:pPr algn="l">
                        <a:lnSpc>
                          <a:spcPct val="107000"/>
                        </a:lnSpc>
                        <a:spcAft>
                          <a:spcPts val="800"/>
                        </a:spcAft>
                      </a:pPr>
                      <a:r>
                        <a:rPr lang="ru-RU" sz="1600" dirty="0">
                          <a:effectLst/>
                        </a:rPr>
                        <a:t>- Не сможешь…? (с мягкой интонацией)</a:t>
                      </a:r>
                    </a:p>
                    <a:p>
                      <a:pPr algn="l">
                        <a:lnSpc>
                          <a:spcPct val="107000"/>
                        </a:lnSpc>
                        <a:spcAft>
                          <a:spcPts val="800"/>
                        </a:spcAft>
                      </a:pPr>
                      <a:r>
                        <a:rPr lang="ru-RU" sz="1600" dirty="0">
                          <a:effectLst/>
                        </a:rPr>
                        <a:t>- Да, лучше пока мне побыть на второй роли.</a:t>
                      </a:r>
                    </a:p>
                    <a:p>
                      <a:pPr algn="l">
                        <a:lnSpc>
                          <a:spcPct val="107000"/>
                        </a:lnSpc>
                        <a:spcAft>
                          <a:spcPts val="800"/>
                        </a:spcAft>
                      </a:pPr>
                      <a:r>
                        <a:rPr lang="ru-RU" sz="1600" dirty="0">
                          <a:effectLst/>
                        </a:rPr>
                        <a:t>- Пока? (на второй роли? Роли?)</a:t>
                      </a:r>
                    </a:p>
                    <a:p>
                      <a:pPr algn="l">
                        <a:lnSpc>
                          <a:spcPct val="107000"/>
                        </a:lnSpc>
                        <a:spcAft>
                          <a:spcPts val="80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extLst>
                  <a:ext uri="{0D108BD9-81ED-4DB2-BD59-A6C34878D82A}">
                    <a16:rowId xmlns:a16="http://schemas.microsoft.com/office/drawing/2014/main" val="448647109"/>
                  </a:ext>
                </a:extLst>
              </a:tr>
            </a:tbl>
          </a:graphicData>
        </a:graphic>
      </p:graphicFrame>
    </p:spTree>
    <p:extLst>
      <p:ext uri="{BB962C8B-B14F-4D97-AF65-F5344CB8AC3E}">
        <p14:creationId xmlns:p14="http://schemas.microsoft.com/office/powerpoint/2010/main" val="347655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3574A9-2A86-441D-85F5-C22905CC64CC}"/>
              </a:ext>
            </a:extLst>
          </p:cNvPr>
          <p:cNvSpPr>
            <a:spLocks noGrp="1"/>
          </p:cNvSpPr>
          <p:nvPr>
            <p:ph type="title"/>
          </p:nvPr>
        </p:nvSpPr>
        <p:spPr>
          <a:xfrm>
            <a:off x="838200" y="394447"/>
            <a:ext cx="10515600" cy="546847"/>
          </a:xfrm>
        </p:spPr>
        <p:txBody>
          <a:bodyPr vert="horz" lIns="91440" tIns="45720" rIns="91440" bIns="45720" rtlCol="0" anchor="ctr">
            <a:noAutofit/>
          </a:bodyPr>
          <a:lstStyle/>
          <a:p>
            <a:pPr algn="ctr"/>
            <a:r>
              <a:rPr lang="ru-RU" sz="3600" b="1" dirty="0"/>
              <a:t>Ошибки вербализации</a:t>
            </a:r>
          </a:p>
        </p:txBody>
      </p:sp>
      <p:graphicFrame>
        <p:nvGraphicFramePr>
          <p:cNvPr id="4" name="Таблица 3">
            <a:extLst>
              <a:ext uri="{FF2B5EF4-FFF2-40B4-BE49-F238E27FC236}">
                <a16:creationId xmlns:a16="http://schemas.microsoft.com/office/drawing/2014/main" id="{DEEFFB3B-5868-47B0-8B06-BB5B76D08C49}"/>
              </a:ext>
            </a:extLst>
          </p:cNvPr>
          <p:cNvGraphicFramePr>
            <a:graphicFrameLocks noGrp="1"/>
          </p:cNvGraphicFramePr>
          <p:nvPr>
            <p:extLst>
              <p:ext uri="{D42A27DB-BD31-4B8C-83A1-F6EECF244321}">
                <p14:modId xmlns:p14="http://schemas.microsoft.com/office/powerpoint/2010/main" val="452077904"/>
              </p:ext>
            </p:extLst>
          </p:nvPr>
        </p:nvGraphicFramePr>
        <p:xfrm>
          <a:off x="403412" y="1075764"/>
          <a:ext cx="11385176" cy="5289177"/>
        </p:xfrm>
        <a:graphic>
          <a:graphicData uri="http://schemas.openxmlformats.org/drawingml/2006/table">
            <a:tbl>
              <a:tblPr firstRow="1" bandRow="1">
                <a:tableStyleId>{00A15C55-8517-42AA-B614-E9B94910E393}</a:tableStyleId>
              </a:tblPr>
              <a:tblGrid>
                <a:gridCol w="3794662">
                  <a:extLst>
                    <a:ext uri="{9D8B030D-6E8A-4147-A177-3AD203B41FA5}">
                      <a16:colId xmlns:a16="http://schemas.microsoft.com/office/drawing/2014/main" val="1545583250"/>
                    </a:ext>
                  </a:extLst>
                </a:gridCol>
                <a:gridCol w="3794662">
                  <a:extLst>
                    <a:ext uri="{9D8B030D-6E8A-4147-A177-3AD203B41FA5}">
                      <a16:colId xmlns:a16="http://schemas.microsoft.com/office/drawing/2014/main" val="4069405144"/>
                    </a:ext>
                  </a:extLst>
                </a:gridCol>
                <a:gridCol w="3795852">
                  <a:extLst>
                    <a:ext uri="{9D8B030D-6E8A-4147-A177-3AD203B41FA5}">
                      <a16:colId xmlns:a16="http://schemas.microsoft.com/office/drawing/2014/main" val="2745909806"/>
                    </a:ext>
                  </a:extLst>
                </a:gridCol>
              </a:tblGrid>
              <a:tr h="487214">
                <a:tc>
                  <a:txBody>
                    <a:bodyPr/>
                    <a:lstStyle/>
                    <a:p>
                      <a:pPr algn="ctr">
                        <a:lnSpc>
                          <a:spcPct val="107000"/>
                        </a:lnSpc>
                        <a:spcAft>
                          <a:spcPts val="800"/>
                        </a:spcAft>
                      </a:pPr>
                      <a:r>
                        <a:rPr lang="ru-RU" sz="1800" dirty="0">
                          <a:effectLst/>
                        </a:rPr>
                        <a:t>Типичная ошибка вербализации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tc>
                  <a:txBody>
                    <a:bodyPr/>
                    <a:lstStyle/>
                    <a:p>
                      <a:pPr algn="ctr">
                        <a:lnSpc>
                          <a:spcPct val="107000"/>
                        </a:lnSpc>
                        <a:spcAft>
                          <a:spcPts val="800"/>
                        </a:spcAft>
                      </a:pPr>
                      <a:r>
                        <a:rPr lang="ru-RU" sz="1800" dirty="0">
                          <a:effectLst/>
                        </a:rPr>
                        <a:t>Объяснение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tc>
                  <a:txBody>
                    <a:bodyPr/>
                    <a:lstStyle/>
                    <a:p>
                      <a:pPr algn="ctr">
                        <a:lnSpc>
                          <a:spcPct val="107000"/>
                        </a:lnSpc>
                        <a:spcAft>
                          <a:spcPts val="800"/>
                        </a:spcAft>
                      </a:pPr>
                      <a:r>
                        <a:rPr lang="ru-RU" sz="1800" dirty="0">
                          <a:effectLst/>
                        </a:rPr>
                        <a:t>Способы преодоления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66" marR="34766" marT="0" marB="0" anchor="ctr"/>
                </a:tc>
                <a:extLst>
                  <a:ext uri="{0D108BD9-81ED-4DB2-BD59-A6C34878D82A}">
                    <a16:rowId xmlns:a16="http://schemas.microsoft.com/office/drawing/2014/main" val="821439325"/>
                  </a:ext>
                </a:extLst>
              </a:tr>
              <a:tr h="2011410">
                <a:tc>
                  <a:txBody>
                    <a:bodyPr/>
                    <a:lstStyle/>
                    <a:p>
                      <a:pPr algn="l">
                        <a:lnSpc>
                          <a:spcPct val="100000"/>
                        </a:lnSpc>
                        <a:spcBef>
                          <a:spcPts val="600"/>
                        </a:spcBef>
                        <a:spcAft>
                          <a:spcPts val="600"/>
                        </a:spcAft>
                      </a:pPr>
                      <a:r>
                        <a:rPr lang="ru-RU" sz="1600" b="1" dirty="0">
                          <a:effectLst/>
                        </a:rPr>
                        <a:t>Ложная интерпретация</a:t>
                      </a:r>
                      <a:r>
                        <a:rPr lang="ru-RU" sz="1600" dirty="0">
                          <a:effectLst/>
                        </a:rPr>
                        <a:t>:</a:t>
                      </a:r>
                    </a:p>
                    <a:p>
                      <a:pPr algn="l">
                        <a:lnSpc>
                          <a:spcPct val="100000"/>
                        </a:lnSpc>
                        <a:spcBef>
                          <a:spcPts val="600"/>
                        </a:spcBef>
                        <a:spcAft>
                          <a:spcPts val="600"/>
                        </a:spcAft>
                      </a:pPr>
                      <a:r>
                        <a:rPr lang="ru-RU" sz="1600" dirty="0">
                          <a:effectLst/>
                        </a:rPr>
                        <a:t>- Я должен спросить у начальства.</a:t>
                      </a:r>
                    </a:p>
                    <a:p>
                      <a:pPr algn="l">
                        <a:lnSpc>
                          <a:spcPct val="100000"/>
                        </a:lnSpc>
                        <a:spcBef>
                          <a:spcPts val="600"/>
                        </a:spcBef>
                        <a:spcAft>
                          <a:spcPts val="600"/>
                        </a:spcAft>
                      </a:pPr>
                      <a:r>
                        <a:rPr lang="ru-RU" sz="1600" dirty="0">
                          <a:effectLst/>
                        </a:rPr>
                        <a:t>- Ты так зависишь от него?</a:t>
                      </a:r>
                    </a:p>
                    <a:p>
                      <a:pPr algn="l">
                        <a:lnSpc>
                          <a:spcPct val="100000"/>
                        </a:lnSpc>
                        <a:spcBef>
                          <a:spcPts val="600"/>
                        </a:spcBef>
                        <a:spcAft>
                          <a:spcPts val="600"/>
                        </a:spcAft>
                      </a:pPr>
                      <a:r>
                        <a:rPr lang="ru-RU" sz="1600" dirty="0">
                          <a:effectLst/>
                        </a:rPr>
                        <a:t>- Отстань!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0000"/>
                        </a:lnSpc>
                        <a:spcBef>
                          <a:spcPts val="600"/>
                        </a:spcBef>
                        <a:spcAft>
                          <a:spcPts val="600"/>
                        </a:spcAft>
                      </a:pPr>
                      <a:r>
                        <a:rPr lang="ru-RU" sz="1600" dirty="0">
                          <a:effectLst/>
                        </a:rPr>
                        <a:t>Неточное предположение о намерении, мыслях и чувствах человека может вызвать у него разочарование, раздражение и т.д.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0000"/>
                        </a:lnSpc>
                        <a:spcBef>
                          <a:spcPts val="600"/>
                        </a:spcBef>
                        <a:spcAft>
                          <a:spcPts val="600"/>
                        </a:spcAft>
                      </a:pPr>
                      <a:r>
                        <a:rPr lang="ru-RU" sz="1600" b="1" dirty="0">
                          <a:effectLst/>
                        </a:rPr>
                        <a:t>Интерпретация в виде уточняющего вопроса или пробной гипотезы</a:t>
                      </a:r>
                      <a:r>
                        <a:rPr lang="ru-RU" sz="1600" dirty="0">
                          <a:effectLst/>
                        </a:rPr>
                        <a:t>:</a:t>
                      </a:r>
                    </a:p>
                    <a:p>
                      <a:pPr algn="l">
                        <a:lnSpc>
                          <a:spcPct val="100000"/>
                        </a:lnSpc>
                        <a:spcBef>
                          <a:spcPts val="600"/>
                        </a:spcBef>
                        <a:spcAft>
                          <a:spcPts val="600"/>
                        </a:spcAft>
                      </a:pPr>
                      <a:r>
                        <a:rPr lang="ru-RU" sz="1600" dirty="0">
                          <a:effectLst/>
                        </a:rPr>
                        <a:t>- Я должен спросить у начальства.</a:t>
                      </a:r>
                    </a:p>
                    <a:p>
                      <a:pPr algn="l">
                        <a:lnSpc>
                          <a:spcPct val="100000"/>
                        </a:lnSpc>
                        <a:spcBef>
                          <a:spcPts val="600"/>
                        </a:spcBef>
                        <a:spcAft>
                          <a:spcPts val="600"/>
                        </a:spcAft>
                      </a:pPr>
                      <a:r>
                        <a:rPr lang="ru-RU" sz="1600" dirty="0">
                          <a:effectLst/>
                        </a:rPr>
                        <a:t>- Может быть, тебе надо убедиться в правильности выбранного шага?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extLst>
                  <a:ext uri="{0D108BD9-81ED-4DB2-BD59-A6C34878D82A}">
                    <a16:rowId xmlns:a16="http://schemas.microsoft.com/office/drawing/2014/main" val="2869572773"/>
                  </a:ext>
                </a:extLst>
              </a:tr>
              <a:tr h="2790553">
                <a:tc>
                  <a:txBody>
                    <a:bodyPr/>
                    <a:lstStyle/>
                    <a:p>
                      <a:pPr algn="l">
                        <a:lnSpc>
                          <a:spcPct val="100000"/>
                        </a:lnSpc>
                        <a:spcBef>
                          <a:spcPts val="600"/>
                        </a:spcBef>
                        <a:spcAft>
                          <a:spcPts val="600"/>
                        </a:spcAft>
                      </a:pPr>
                      <a:r>
                        <a:rPr lang="ru-RU" sz="1600" b="1" dirty="0">
                          <a:effectLst/>
                        </a:rPr>
                        <a:t>Слишком точная интерпретация</a:t>
                      </a:r>
                      <a:r>
                        <a:rPr lang="ru-RU" sz="1600" dirty="0">
                          <a:effectLst/>
                        </a:rPr>
                        <a:t>:</a:t>
                      </a:r>
                    </a:p>
                    <a:p>
                      <a:pPr algn="l">
                        <a:lnSpc>
                          <a:spcPct val="100000"/>
                        </a:lnSpc>
                        <a:spcBef>
                          <a:spcPts val="600"/>
                        </a:spcBef>
                        <a:spcAft>
                          <a:spcPts val="600"/>
                        </a:spcAft>
                      </a:pPr>
                      <a:r>
                        <a:rPr lang="ru-RU" sz="1600" dirty="0">
                          <a:effectLst/>
                        </a:rPr>
                        <a:t>- Я должен спросить у начальства.</a:t>
                      </a:r>
                    </a:p>
                    <a:p>
                      <a:pPr algn="l">
                        <a:lnSpc>
                          <a:spcPct val="100000"/>
                        </a:lnSpc>
                        <a:spcBef>
                          <a:spcPts val="600"/>
                        </a:spcBef>
                        <a:spcAft>
                          <a:spcPts val="600"/>
                        </a:spcAft>
                      </a:pPr>
                      <a:r>
                        <a:rPr lang="ru-RU" sz="1600" dirty="0">
                          <a:effectLst/>
                        </a:rPr>
                        <a:t>- Хочешь заручиться его согласием, чтобы не рисковать?</a:t>
                      </a:r>
                    </a:p>
                    <a:p>
                      <a:pPr algn="l">
                        <a:lnSpc>
                          <a:spcPct val="100000"/>
                        </a:lnSpc>
                        <a:spcBef>
                          <a:spcPts val="600"/>
                        </a:spcBef>
                        <a:spcAft>
                          <a:spcPts val="600"/>
                        </a:spcAft>
                      </a:pPr>
                      <a:r>
                        <a:rPr lang="ru-RU" sz="1600" dirty="0">
                          <a:effectLst/>
                        </a:rPr>
                        <a:t>- С чего ты взял?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0000"/>
                        </a:lnSpc>
                        <a:spcBef>
                          <a:spcPts val="600"/>
                        </a:spcBef>
                        <a:spcAft>
                          <a:spcPts val="600"/>
                        </a:spcAft>
                      </a:pPr>
                      <a:r>
                        <a:rPr lang="ru-RU" sz="1600" dirty="0">
                          <a:effectLst/>
                        </a:rPr>
                        <a:t>Слишком точное попадание вызывает в человеке мощное сопротивление, т.к. он сам себе не очень хочет признаваться в этом.</a:t>
                      </a:r>
                    </a:p>
                    <a:p>
                      <a:pPr algn="l">
                        <a:lnSpc>
                          <a:spcPct val="100000"/>
                        </a:lnSpc>
                        <a:spcBef>
                          <a:spcPts val="600"/>
                        </a:spcBef>
                        <a:spcAft>
                          <a:spcPts val="600"/>
                        </a:spcAft>
                      </a:pPr>
                      <a:r>
                        <a:rPr lang="ru-RU" sz="1600" dirty="0">
                          <a:effectLst/>
                        </a:rPr>
                        <a:t>Как правило, ему бывает самому стыдно, неудобно это признавать, и это приводит к тому, что он начинает отрицать правду. Происходит нарушение коммуникации.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tc>
                  <a:txBody>
                    <a:bodyPr/>
                    <a:lstStyle/>
                    <a:p>
                      <a:pPr algn="l">
                        <a:lnSpc>
                          <a:spcPct val="100000"/>
                        </a:lnSpc>
                        <a:spcBef>
                          <a:spcPts val="600"/>
                        </a:spcBef>
                        <a:spcAft>
                          <a:spcPts val="600"/>
                        </a:spcAft>
                      </a:pPr>
                      <a:r>
                        <a:rPr lang="ru-RU" sz="1600" b="1" dirty="0">
                          <a:effectLst/>
                        </a:rPr>
                        <a:t>Интерпретация в виде уточняющего вопроса или пробной гипотезы</a:t>
                      </a:r>
                      <a:r>
                        <a:rPr lang="ru-RU" sz="1600" dirty="0">
                          <a:effectLst/>
                        </a:rPr>
                        <a:t>:</a:t>
                      </a:r>
                    </a:p>
                    <a:p>
                      <a:pPr algn="l">
                        <a:lnSpc>
                          <a:spcPct val="100000"/>
                        </a:lnSpc>
                        <a:spcBef>
                          <a:spcPts val="600"/>
                        </a:spcBef>
                        <a:spcAft>
                          <a:spcPts val="600"/>
                        </a:spcAft>
                      </a:pPr>
                      <a:r>
                        <a:rPr lang="ru-RU" sz="1600" dirty="0">
                          <a:effectLst/>
                        </a:rPr>
                        <a:t>- Я должен зайти к шефу.</a:t>
                      </a:r>
                    </a:p>
                    <a:p>
                      <a:pPr algn="l">
                        <a:lnSpc>
                          <a:spcPct val="100000"/>
                        </a:lnSpc>
                        <a:spcBef>
                          <a:spcPts val="600"/>
                        </a:spcBef>
                        <a:spcAft>
                          <a:spcPts val="600"/>
                        </a:spcAft>
                      </a:pPr>
                      <a:r>
                        <a:rPr lang="ru-RU" sz="1600" dirty="0">
                          <a:effectLst/>
                        </a:rPr>
                        <a:t>- Думаешь, что согласие начальства облегчило бы продвижение этой идеи?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0" marB="0" anchor="ctr"/>
                </a:tc>
                <a:extLst>
                  <a:ext uri="{0D108BD9-81ED-4DB2-BD59-A6C34878D82A}">
                    <a16:rowId xmlns:a16="http://schemas.microsoft.com/office/drawing/2014/main" val="2929029810"/>
                  </a:ext>
                </a:extLst>
              </a:tr>
            </a:tbl>
          </a:graphicData>
        </a:graphic>
      </p:graphicFrame>
    </p:spTree>
    <p:extLst>
      <p:ext uri="{BB962C8B-B14F-4D97-AF65-F5344CB8AC3E}">
        <p14:creationId xmlns:p14="http://schemas.microsoft.com/office/powerpoint/2010/main" val="109630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C7B2A-5118-4A1B-99FE-22EE2BF28941}"/>
              </a:ext>
            </a:extLst>
          </p:cNvPr>
          <p:cNvSpPr>
            <a:spLocks noGrp="1"/>
          </p:cNvSpPr>
          <p:nvPr>
            <p:ph type="title"/>
          </p:nvPr>
        </p:nvSpPr>
        <p:spPr>
          <a:xfrm>
            <a:off x="838200" y="428303"/>
            <a:ext cx="10515600" cy="563357"/>
          </a:xfrm>
        </p:spPr>
        <p:txBody>
          <a:bodyPr vert="horz" lIns="91440" tIns="45720" rIns="91440" bIns="45720" rtlCol="0" anchor="ctr">
            <a:noAutofit/>
          </a:bodyPr>
          <a:lstStyle/>
          <a:p>
            <a:pPr algn="ctr"/>
            <a:r>
              <a:rPr lang="ru-RU" sz="3600" b="1" dirty="0"/>
              <a:t>Виды влияния и противодействие ему</a:t>
            </a:r>
          </a:p>
        </p:txBody>
      </p:sp>
      <p:graphicFrame>
        <p:nvGraphicFramePr>
          <p:cNvPr id="4" name="Таблица 3">
            <a:extLst>
              <a:ext uri="{FF2B5EF4-FFF2-40B4-BE49-F238E27FC236}">
                <a16:creationId xmlns:a16="http://schemas.microsoft.com/office/drawing/2014/main" id="{1B3DA4F9-7FF8-4B97-AAFC-B648CE19139D}"/>
              </a:ext>
            </a:extLst>
          </p:cNvPr>
          <p:cNvGraphicFramePr>
            <a:graphicFrameLocks noGrp="1"/>
          </p:cNvGraphicFramePr>
          <p:nvPr>
            <p:extLst>
              <p:ext uri="{D42A27DB-BD31-4B8C-83A1-F6EECF244321}">
                <p14:modId xmlns:p14="http://schemas.microsoft.com/office/powerpoint/2010/main" val="1552694136"/>
              </p:ext>
            </p:extLst>
          </p:nvPr>
        </p:nvGraphicFramePr>
        <p:xfrm>
          <a:off x="468405" y="1165411"/>
          <a:ext cx="11255189" cy="5396752"/>
        </p:xfrm>
        <a:graphic>
          <a:graphicData uri="http://schemas.openxmlformats.org/drawingml/2006/table">
            <a:tbl>
              <a:tblPr firstRow="1" firstCol="1" bandRow="1">
                <a:tableStyleId>{93296810-A885-4BE3-A3E7-6D5BEEA58F35}</a:tableStyleId>
              </a:tblPr>
              <a:tblGrid>
                <a:gridCol w="1671919">
                  <a:extLst>
                    <a:ext uri="{9D8B030D-6E8A-4147-A177-3AD203B41FA5}">
                      <a16:colId xmlns:a16="http://schemas.microsoft.com/office/drawing/2014/main" val="4042233435"/>
                    </a:ext>
                  </a:extLst>
                </a:gridCol>
                <a:gridCol w="4760259">
                  <a:extLst>
                    <a:ext uri="{9D8B030D-6E8A-4147-A177-3AD203B41FA5}">
                      <a16:colId xmlns:a16="http://schemas.microsoft.com/office/drawing/2014/main" val="1567725562"/>
                    </a:ext>
                  </a:extLst>
                </a:gridCol>
                <a:gridCol w="4823011">
                  <a:extLst>
                    <a:ext uri="{9D8B030D-6E8A-4147-A177-3AD203B41FA5}">
                      <a16:colId xmlns:a16="http://schemas.microsoft.com/office/drawing/2014/main" val="3914296530"/>
                    </a:ext>
                  </a:extLst>
                </a:gridCol>
              </a:tblGrid>
              <a:tr h="410988">
                <a:tc>
                  <a:txBody>
                    <a:bodyPr/>
                    <a:lstStyle/>
                    <a:p>
                      <a:pPr algn="ctr">
                        <a:lnSpc>
                          <a:spcPct val="115000"/>
                        </a:lnSpc>
                        <a:spcAft>
                          <a:spcPts val="800"/>
                        </a:spcAft>
                      </a:pPr>
                      <a:r>
                        <a:rPr lang="ru-RU" sz="1800" dirty="0">
                          <a:effectLst/>
                        </a:rPr>
                        <a:t>Вид влияния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Характеристика цивилизованности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Способы управления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extLst>
                  <a:ext uri="{0D108BD9-81ED-4DB2-BD59-A6C34878D82A}">
                    <a16:rowId xmlns:a16="http://schemas.microsoft.com/office/drawing/2014/main" val="2843863671"/>
                  </a:ext>
                </a:extLst>
              </a:tr>
              <a:tr h="1534241">
                <a:tc>
                  <a:txBody>
                    <a:bodyPr/>
                    <a:lstStyle/>
                    <a:p>
                      <a:pPr algn="ctr">
                        <a:lnSpc>
                          <a:spcPct val="115000"/>
                        </a:lnSpc>
                        <a:spcAft>
                          <a:spcPts val="800"/>
                        </a:spcAft>
                      </a:pPr>
                      <a:r>
                        <a:rPr lang="ru-RU" sz="1800" dirty="0">
                          <a:effectLst/>
                        </a:rPr>
                        <a:t>Принуждение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Варварский вид влияния</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Считается допустимым и уместным в некоторых педагогических целях, в экстремальных ситуациях, при взаимодействии с человеком, находящимся в состоянии аффекта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Не отпускать человека в отпуск, пока он не сделает работу.</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Не выдавать зарплату при невыполнении чего-либо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2127137052"/>
                  </a:ext>
                </a:extLst>
              </a:tr>
              <a:tr h="2190346">
                <a:tc>
                  <a:txBody>
                    <a:bodyPr/>
                    <a:lstStyle/>
                    <a:p>
                      <a:pPr algn="ctr">
                        <a:lnSpc>
                          <a:spcPct val="115000"/>
                        </a:lnSpc>
                        <a:spcAft>
                          <a:spcPts val="800"/>
                        </a:spcAft>
                      </a:pPr>
                      <a:r>
                        <a:rPr lang="ru-RU" sz="1800" dirty="0">
                          <a:effectLst/>
                        </a:rPr>
                        <a:t>Нападение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Варварский вид влияния, характеризующийся высокой степенью психологического давления на человека</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Вряд ли вообще уместен в каких-либо ситуациях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Шантаж: «Если ты не сделаешь эту работу, я тебя уволю!»</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Оскорбление: «Хуже тебя не работает никто, ты ни на что не способен. Только я тебя терплю!»</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Деструктивная неаргументированная критика: «Сегодня ты ужасно провел вводную тренировку, здесь даже не о чем разговаривать»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3948400794"/>
                  </a:ext>
                </a:extLst>
              </a:tr>
              <a:tr h="1261177">
                <a:tc>
                  <a:txBody>
                    <a:bodyPr/>
                    <a:lstStyle/>
                    <a:p>
                      <a:pPr algn="ctr">
                        <a:lnSpc>
                          <a:spcPct val="115000"/>
                        </a:lnSpc>
                        <a:spcAft>
                          <a:spcPts val="800"/>
                        </a:spcAft>
                      </a:pPr>
                      <a:r>
                        <a:rPr lang="ru-RU" sz="1800" dirty="0">
                          <a:effectLst/>
                        </a:rPr>
                        <a:t>Игнорирование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Спорный вид влияния</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Уместен только в крайних случаях или при общении с явно невоспитанными и грубыми людьми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tc>
                  <a:txBody>
                    <a:bodyPr/>
                    <a:lstStyle/>
                    <a:p>
                      <a:pPr marL="285750" indent="-285750" algn="l">
                        <a:lnSpc>
                          <a:spcPct val="100000"/>
                        </a:lnSpc>
                        <a:spcBef>
                          <a:spcPts val="600"/>
                        </a:spcBef>
                        <a:spcAft>
                          <a:spcPts val="600"/>
                        </a:spcAft>
                        <a:buFont typeface="Wingdings" panose="05000000000000000000" pitchFamily="2" charset="2"/>
                        <a:buChar char="Ø"/>
                      </a:pPr>
                      <a:r>
                        <a:rPr lang="ru-RU" sz="1600" dirty="0">
                          <a:effectLst/>
                        </a:rPr>
                        <a:t>Не отвечать на вопросы сотрудника.</a:t>
                      </a:r>
                    </a:p>
                    <a:p>
                      <a:pPr marL="285750" indent="-285750" algn="l">
                        <a:lnSpc>
                          <a:spcPct val="100000"/>
                        </a:lnSpc>
                        <a:spcBef>
                          <a:spcPts val="600"/>
                        </a:spcBef>
                        <a:spcAft>
                          <a:spcPts val="600"/>
                        </a:spcAft>
                        <a:buFont typeface="Wingdings" panose="05000000000000000000" pitchFamily="2" charset="2"/>
                        <a:buChar char="Ø"/>
                      </a:pPr>
                      <a:r>
                        <a:rPr lang="ru-RU" sz="1600" dirty="0">
                          <a:effectLst/>
                        </a:rPr>
                        <a:t>Никак не реагировать (ни положительно, ни отрицательно) на действия сотрудника, его работу вообще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3560338666"/>
                  </a:ext>
                </a:extLst>
              </a:tr>
            </a:tbl>
          </a:graphicData>
        </a:graphic>
      </p:graphicFrame>
    </p:spTree>
    <p:extLst>
      <p:ext uri="{BB962C8B-B14F-4D97-AF65-F5344CB8AC3E}">
        <p14:creationId xmlns:p14="http://schemas.microsoft.com/office/powerpoint/2010/main" val="115544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19B6D9F4-53C5-4318-ADFD-19893A59C7AE}"/>
              </a:ext>
            </a:extLst>
          </p:cNvPr>
          <p:cNvGraphicFramePr>
            <a:graphicFrameLocks noGrp="1"/>
          </p:cNvGraphicFramePr>
          <p:nvPr>
            <p:extLst>
              <p:ext uri="{D42A27DB-BD31-4B8C-83A1-F6EECF244321}">
                <p14:modId xmlns:p14="http://schemas.microsoft.com/office/powerpoint/2010/main" val="3012294329"/>
              </p:ext>
            </p:extLst>
          </p:nvPr>
        </p:nvGraphicFramePr>
        <p:xfrm>
          <a:off x="308009" y="1090519"/>
          <a:ext cx="11665820" cy="5594460"/>
        </p:xfrm>
        <a:graphic>
          <a:graphicData uri="http://schemas.openxmlformats.org/drawingml/2006/table">
            <a:tbl>
              <a:tblPr firstRow="1" firstCol="1" bandRow="1">
                <a:tableStyleId>{93296810-A885-4BE3-A3E7-6D5BEEA58F35}</a:tableStyleId>
              </a:tblPr>
              <a:tblGrid>
                <a:gridCol w="1537970">
                  <a:extLst>
                    <a:ext uri="{9D8B030D-6E8A-4147-A177-3AD203B41FA5}">
                      <a16:colId xmlns:a16="http://schemas.microsoft.com/office/drawing/2014/main" val="621736585"/>
                    </a:ext>
                  </a:extLst>
                </a:gridCol>
                <a:gridCol w="5570158">
                  <a:extLst>
                    <a:ext uri="{9D8B030D-6E8A-4147-A177-3AD203B41FA5}">
                      <a16:colId xmlns:a16="http://schemas.microsoft.com/office/drawing/2014/main" val="379319828"/>
                    </a:ext>
                  </a:extLst>
                </a:gridCol>
                <a:gridCol w="4557692">
                  <a:extLst>
                    <a:ext uri="{9D8B030D-6E8A-4147-A177-3AD203B41FA5}">
                      <a16:colId xmlns:a16="http://schemas.microsoft.com/office/drawing/2014/main" val="1424004675"/>
                    </a:ext>
                  </a:extLst>
                </a:gridCol>
              </a:tblGrid>
              <a:tr h="516900">
                <a:tc>
                  <a:txBody>
                    <a:bodyPr/>
                    <a:lstStyle/>
                    <a:p>
                      <a:pPr algn="ctr">
                        <a:lnSpc>
                          <a:spcPct val="115000"/>
                        </a:lnSpc>
                        <a:spcAft>
                          <a:spcPts val="800"/>
                        </a:spcAft>
                      </a:pPr>
                      <a:r>
                        <a:rPr lang="ru-RU" sz="1800" dirty="0">
                          <a:effectLst/>
                        </a:rPr>
                        <a:t>Вид влияния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Характеристика цивилизованности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Способы управления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extLst>
                  <a:ext uri="{0D108BD9-81ED-4DB2-BD59-A6C34878D82A}">
                    <a16:rowId xmlns:a16="http://schemas.microsoft.com/office/drawing/2014/main" val="2944175678"/>
                  </a:ext>
                </a:extLst>
              </a:tr>
              <a:tr h="624377">
                <a:tc>
                  <a:txBody>
                    <a:bodyPr/>
                    <a:lstStyle/>
                    <a:p>
                      <a:pPr marL="0" algn="ctr" defTabSz="914400" rtl="0" eaLnBrk="1" latinLnBrk="0" hangingPunct="1">
                        <a:lnSpc>
                          <a:spcPct val="115000"/>
                        </a:lnSpc>
                        <a:spcAft>
                          <a:spcPts val="800"/>
                        </a:spcAft>
                      </a:pPr>
                      <a:r>
                        <a:rPr lang="ru-RU" sz="1800" b="1" kern="1200" dirty="0">
                          <a:solidFill>
                            <a:schemeClr val="lt1"/>
                          </a:solidFill>
                          <a:effectLst/>
                          <a:latin typeface="+mn-lt"/>
                          <a:ea typeface="+mn-ea"/>
                          <a:cs typeface="+mn-cs"/>
                        </a:rPr>
                        <a:t>Просьба</a:t>
                      </a: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Спорный вид влияния, так как нередко имеет личностно-эмоциональный контекст</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Цивилизованность зависит от формы, интонации и т.п. В российской культуре считается порою даже унизительным для того, кто просит.</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Уместна в редких случаях, в небольших количествах, без подключения эмоционального аспекта (в этом случае — превращается в манипуляцию)</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«Я был бы тебе очень признателен, если бы ты активнее предлагал услуги клуба».</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«Я знаю, что у тебя завтра выходной, но мне так нужна твоя помощь»</a:t>
                      </a:r>
                    </a:p>
                  </a:txBody>
                  <a:tcPr marL="72000" marR="72000" marT="36000" marB="36000" anchor="ctr"/>
                </a:tc>
                <a:extLst>
                  <a:ext uri="{0D108BD9-81ED-4DB2-BD59-A6C34878D82A}">
                    <a16:rowId xmlns:a16="http://schemas.microsoft.com/office/drawing/2014/main" val="3103031103"/>
                  </a:ext>
                </a:extLst>
              </a:tr>
              <a:tr h="423245">
                <a:tc>
                  <a:txBody>
                    <a:bodyPr/>
                    <a:lstStyle/>
                    <a:p>
                      <a:pPr marL="0" algn="ctr" defTabSz="914400" rtl="0" eaLnBrk="1" latinLnBrk="0" hangingPunct="1">
                        <a:lnSpc>
                          <a:spcPct val="115000"/>
                        </a:lnSpc>
                        <a:spcAft>
                          <a:spcPts val="800"/>
                        </a:spcAft>
                      </a:pPr>
                      <a:r>
                        <a:rPr lang="ru-RU" sz="1800" b="1" kern="1200" dirty="0">
                          <a:solidFill>
                            <a:schemeClr val="lt1"/>
                          </a:solidFill>
                          <a:effectLst/>
                          <a:latin typeface="+mn-lt"/>
                          <a:ea typeface="+mn-ea"/>
                          <a:cs typeface="+mn-cs"/>
                        </a:rPr>
                        <a:t>Внушение</a:t>
                      </a: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Спорный вид влияния, так как всегда предполагает влияние через «черный ход», не осознается тем, на кого влияют</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Вряд ли уместный способ влияния</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«Я уверен, что тебе нужно это сделать. Ты просто обязан это сделать. Сделать по-другому ты не можешь. Сделать по-другому вообще невозможно! Ты понимаешь, что только это самый верный способ?»</a:t>
                      </a:r>
                    </a:p>
                  </a:txBody>
                  <a:tcPr marL="72000" marR="72000" marT="36000" marB="36000" anchor="ctr"/>
                </a:tc>
                <a:extLst>
                  <a:ext uri="{0D108BD9-81ED-4DB2-BD59-A6C34878D82A}">
                    <a16:rowId xmlns:a16="http://schemas.microsoft.com/office/drawing/2014/main" val="3943536178"/>
                  </a:ext>
                </a:extLst>
              </a:tr>
              <a:tr h="724943">
                <a:tc>
                  <a:txBody>
                    <a:bodyPr/>
                    <a:lstStyle/>
                    <a:p>
                      <a:pPr marL="0" algn="ctr" defTabSz="914400" rtl="0" eaLnBrk="1" latinLnBrk="0" hangingPunct="1">
                        <a:lnSpc>
                          <a:spcPct val="115000"/>
                        </a:lnSpc>
                        <a:spcAft>
                          <a:spcPts val="800"/>
                        </a:spcAft>
                      </a:pPr>
                      <a:r>
                        <a:rPr lang="ru-RU" sz="1800" b="1" kern="1200" dirty="0">
                          <a:solidFill>
                            <a:schemeClr val="lt1"/>
                          </a:solidFill>
                          <a:effectLst/>
                          <a:latin typeface="+mn-lt"/>
                          <a:ea typeface="+mn-ea"/>
                          <a:cs typeface="+mn-cs"/>
                        </a:rPr>
                        <a:t>Заражение</a:t>
                      </a: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Спорный вид влияния</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Никто не может заранее определить, каков эффект заражения, а главное, насколько эффективен или даже полезен результат</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Кроме того, этот способ очень </a:t>
                      </a:r>
                      <a:r>
                        <a:rPr lang="ru-RU" sz="1400" kern="1200" dirty="0" err="1">
                          <a:solidFill>
                            <a:schemeClr val="dk1"/>
                          </a:solidFill>
                          <a:effectLst/>
                          <a:latin typeface="+mn-lt"/>
                          <a:ea typeface="+mn-ea"/>
                          <a:cs typeface="+mn-cs"/>
                        </a:rPr>
                        <a:t>энергозатратен</a:t>
                      </a:r>
                      <a:r>
                        <a:rPr lang="ru-RU" sz="1400" kern="1200" dirty="0">
                          <a:solidFill>
                            <a:schemeClr val="dk1"/>
                          </a:solidFill>
                          <a:effectLst/>
                          <a:latin typeface="+mn-lt"/>
                          <a:ea typeface="+mn-ea"/>
                          <a:cs typeface="+mn-cs"/>
                        </a:rPr>
                        <a:t> для руководителя, так как опирается исключительно на его обаяние, харизму и веру в дело</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Уместен на начальных этапах деятельности или при переходе к новому, вызывающему волнение этапу деятельности</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Энтузиазм и личный пример в деятельности (руководитель делает наравне или даже больше сотрудников). Пламенные речи о «светлом будущем».</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400" kern="1200" dirty="0">
                          <a:solidFill>
                            <a:schemeClr val="dk1"/>
                          </a:solidFill>
                          <a:effectLst/>
                          <a:latin typeface="+mn-lt"/>
                          <a:ea typeface="+mn-ea"/>
                          <a:cs typeface="+mn-cs"/>
                        </a:rPr>
                        <a:t>Эмоциональное преувеличение значимости коллектива: «Да мы друг без друга пропадем! Мы должны быть всегда вместе! Сейчас мы друг для друга — самое важное!»</a:t>
                      </a:r>
                    </a:p>
                  </a:txBody>
                  <a:tcPr marL="72000" marR="72000" marT="36000" marB="36000" anchor="ctr"/>
                </a:tc>
                <a:extLst>
                  <a:ext uri="{0D108BD9-81ED-4DB2-BD59-A6C34878D82A}">
                    <a16:rowId xmlns:a16="http://schemas.microsoft.com/office/drawing/2014/main" val="756766309"/>
                  </a:ext>
                </a:extLst>
              </a:tr>
            </a:tbl>
          </a:graphicData>
        </a:graphic>
      </p:graphicFrame>
      <p:sp>
        <p:nvSpPr>
          <p:cNvPr id="4" name="Заголовок 1">
            <a:extLst>
              <a:ext uri="{FF2B5EF4-FFF2-40B4-BE49-F238E27FC236}">
                <a16:creationId xmlns:a16="http://schemas.microsoft.com/office/drawing/2014/main" id="{8D3007A0-A689-4976-9EAF-717A56156374}"/>
              </a:ext>
            </a:extLst>
          </p:cNvPr>
          <p:cNvSpPr>
            <a:spLocks noGrp="1"/>
          </p:cNvSpPr>
          <p:nvPr>
            <p:ph type="title"/>
          </p:nvPr>
        </p:nvSpPr>
        <p:spPr>
          <a:xfrm>
            <a:off x="838200" y="414526"/>
            <a:ext cx="10515600" cy="607452"/>
          </a:xfrm>
        </p:spPr>
        <p:txBody>
          <a:bodyPr vert="horz" lIns="91440" tIns="45720" rIns="91440" bIns="45720" rtlCol="0" anchor="ctr">
            <a:noAutofit/>
          </a:bodyPr>
          <a:lstStyle/>
          <a:p>
            <a:pPr algn="ctr"/>
            <a:r>
              <a:rPr lang="ru-RU" sz="3600" b="1" dirty="0"/>
              <a:t>Виды влияния и противодействие ему</a:t>
            </a:r>
          </a:p>
        </p:txBody>
      </p:sp>
    </p:spTree>
    <p:extLst>
      <p:ext uri="{BB962C8B-B14F-4D97-AF65-F5344CB8AC3E}">
        <p14:creationId xmlns:p14="http://schemas.microsoft.com/office/powerpoint/2010/main" val="2706152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8D15141-34F0-49F1-ABBC-4D173D0E9473}"/>
              </a:ext>
            </a:extLst>
          </p:cNvPr>
          <p:cNvGraphicFramePr>
            <a:graphicFrameLocks noGrp="1"/>
          </p:cNvGraphicFramePr>
          <p:nvPr>
            <p:extLst>
              <p:ext uri="{D42A27DB-BD31-4B8C-83A1-F6EECF244321}">
                <p14:modId xmlns:p14="http://schemas.microsoft.com/office/powerpoint/2010/main" val="714442803"/>
              </p:ext>
            </p:extLst>
          </p:nvPr>
        </p:nvGraphicFramePr>
        <p:xfrm>
          <a:off x="353941" y="1235562"/>
          <a:ext cx="11484118" cy="5349945"/>
        </p:xfrm>
        <a:graphic>
          <a:graphicData uri="http://schemas.openxmlformats.org/drawingml/2006/table">
            <a:tbl>
              <a:tblPr firstRow="1" firstCol="1" bandRow="1">
                <a:tableStyleId>{93296810-A885-4BE3-A3E7-6D5BEEA58F35}</a:tableStyleId>
              </a:tblPr>
              <a:tblGrid>
                <a:gridCol w="1811202">
                  <a:extLst>
                    <a:ext uri="{9D8B030D-6E8A-4147-A177-3AD203B41FA5}">
                      <a16:colId xmlns:a16="http://schemas.microsoft.com/office/drawing/2014/main" val="28430642"/>
                    </a:ext>
                  </a:extLst>
                </a:gridCol>
                <a:gridCol w="4320988">
                  <a:extLst>
                    <a:ext uri="{9D8B030D-6E8A-4147-A177-3AD203B41FA5}">
                      <a16:colId xmlns:a16="http://schemas.microsoft.com/office/drawing/2014/main" val="735581508"/>
                    </a:ext>
                  </a:extLst>
                </a:gridCol>
                <a:gridCol w="5351928">
                  <a:extLst>
                    <a:ext uri="{9D8B030D-6E8A-4147-A177-3AD203B41FA5}">
                      <a16:colId xmlns:a16="http://schemas.microsoft.com/office/drawing/2014/main" val="2820873398"/>
                    </a:ext>
                  </a:extLst>
                </a:gridCol>
              </a:tblGrid>
              <a:tr h="427179">
                <a:tc>
                  <a:txBody>
                    <a:bodyPr/>
                    <a:lstStyle/>
                    <a:p>
                      <a:pPr algn="ctr">
                        <a:lnSpc>
                          <a:spcPct val="115000"/>
                        </a:lnSpc>
                        <a:spcAft>
                          <a:spcPts val="800"/>
                        </a:spcAft>
                      </a:pPr>
                      <a:r>
                        <a:rPr lang="ru-RU" sz="1800" dirty="0">
                          <a:effectLst/>
                        </a:rPr>
                        <a:t>Вид влияния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Характеристика цивилизованности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algn="ctr">
                        <a:lnSpc>
                          <a:spcPct val="115000"/>
                        </a:lnSpc>
                        <a:spcAft>
                          <a:spcPts val="800"/>
                        </a:spcAft>
                      </a:pPr>
                      <a:r>
                        <a:rPr lang="ru-RU" sz="1800" dirty="0">
                          <a:effectLst/>
                        </a:rPr>
                        <a:t>Способы управления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extLst>
                  <a:ext uri="{0D108BD9-81ED-4DB2-BD59-A6C34878D82A}">
                    <a16:rowId xmlns:a16="http://schemas.microsoft.com/office/drawing/2014/main" val="1828526959"/>
                  </a:ext>
                </a:extLst>
              </a:tr>
              <a:tr h="1189507">
                <a:tc>
                  <a:txBody>
                    <a:bodyPr/>
                    <a:lstStyle/>
                    <a:p>
                      <a:pPr algn="ctr">
                        <a:lnSpc>
                          <a:spcPct val="115000"/>
                        </a:lnSpc>
                        <a:spcAft>
                          <a:spcPts val="800"/>
                        </a:spcAft>
                      </a:pPr>
                      <a:r>
                        <a:rPr lang="ru-RU" sz="1800" dirty="0">
                          <a:effectLst/>
                        </a:rPr>
                        <a:t>Манипуляция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Спорный вид влияния, так как предполагает скрытый контекст</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Вряд ли уместный способ влияния, так как при обнаружении адресатом формирует у него недоверие к руководителю</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Игра на «слабых» струнах</a:t>
                      </a:r>
                    </a:p>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(см. дальше)</a:t>
                      </a:r>
                    </a:p>
                  </a:txBody>
                  <a:tcPr marL="72000" marR="72000" marT="36000" marB="36000" anchor="ctr"/>
                </a:tc>
                <a:extLst>
                  <a:ext uri="{0D108BD9-81ED-4DB2-BD59-A6C34878D82A}">
                    <a16:rowId xmlns:a16="http://schemas.microsoft.com/office/drawing/2014/main" val="3194259130"/>
                  </a:ext>
                </a:extLst>
              </a:tr>
              <a:tr h="1777683">
                <a:tc>
                  <a:txBody>
                    <a:bodyPr/>
                    <a:lstStyle/>
                    <a:p>
                      <a:pPr algn="ctr">
                        <a:lnSpc>
                          <a:spcPct val="115000"/>
                        </a:lnSpc>
                        <a:spcAft>
                          <a:spcPts val="800"/>
                        </a:spcAft>
                      </a:pPr>
                      <a:r>
                        <a:rPr lang="ru-RU" sz="1800" dirty="0">
                          <a:effectLst/>
                        </a:rPr>
                        <a:t>Само-</a:t>
                      </a:r>
                    </a:p>
                    <a:p>
                      <a:pPr algn="ctr">
                        <a:lnSpc>
                          <a:spcPct val="115000"/>
                        </a:lnSpc>
                        <a:spcAft>
                          <a:spcPts val="800"/>
                        </a:spcAft>
                      </a:pPr>
                      <a:r>
                        <a:rPr lang="ru-RU" sz="1800" dirty="0">
                          <a:effectLst/>
                        </a:rPr>
                        <a:t>продвижение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Цивилизованный вид влияния при условии, что руководитель не использует обманных «трюков», раскрывает свои истинные цели и запросы</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«Нам необходимо, чтобы продажи услуг клуба возросли вдвое. Я готов прикладывать максимум своих профессиональных умений, отвечать на все ваши вопросы, поддерживать и помогать тем, кто не уверен в своих силах. Но я жду активности и инициативности от вас, так как один я не смогу выполнить эту задачу»</a:t>
                      </a:r>
                    </a:p>
                  </a:txBody>
                  <a:tcPr marL="72000" marR="72000" marT="36000" marB="36000" anchor="ctr"/>
                </a:tc>
                <a:extLst>
                  <a:ext uri="{0D108BD9-81ED-4DB2-BD59-A6C34878D82A}">
                    <a16:rowId xmlns:a16="http://schemas.microsoft.com/office/drawing/2014/main" val="158892916"/>
                  </a:ext>
                </a:extLst>
              </a:tr>
              <a:tr h="1777683">
                <a:tc>
                  <a:txBody>
                    <a:bodyPr/>
                    <a:lstStyle/>
                    <a:p>
                      <a:pPr algn="ctr">
                        <a:lnSpc>
                          <a:spcPct val="115000"/>
                        </a:lnSpc>
                        <a:spcAft>
                          <a:spcPts val="800"/>
                        </a:spcAft>
                      </a:pPr>
                      <a:r>
                        <a:rPr lang="ru-RU" sz="1800" dirty="0">
                          <a:effectLst/>
                        </a:rPr>
                        <a:t>Аргументация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695" marR="12695" marT="12695" marB="12695"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Цивилизованный вид влияния при условии, что мы ясно и открыто формулируем собеседнику цель своего влияния</a:t>
                      </a:r>
                    </a:p>
                  </a:txBody>
                  <a:tcPr marL="72000" marR="72000" marT="36000" marB="36000" anchor="ctr"/>
                </a:tc>
                <a:tc>
                  <a:txBody>
                    <a:bodyPr/>
                    <a:lstStyle/>
                    <a:p>
                      <a:pPr marL="285750" indent="-285750" algn="l" defTabSz="914400" rtl="0" eaLnBrk="1" latinLnBrk="0" hangingPunct="1">
                        <a:lnSpc>
                          <a:spcPct val="100000"/>
                        </a:lnSpc>
                        <a:spcBef>
                          <a:spcPts val="600"/>
                        </a:spcBef>
                        <a:spcAft>
                          <a:spcPts val="0"/>
                        </a:spcAft>
                        <a:buFont typeface="Wingdings" panose="05000000000000000000" pitchFamily="2" charset="2"/>
                        <a:buChar char="Ø"/>
                      </a:pPr>
                      <a:r>
                        <a:rPr lang="ru-RU" sz="1600" kern="1200" dirty="0">
                          <a:solidFill>
                            <a:schemeClr val="dk1"/>
                          </a:solidFill>
                          <a:effectLst/>
                          <a:latin typeface="+mn-lt"/>
                          <a:ea typeface="+mn-ea"/>
                          <a:cs typeface="+mn-cs"/>
                        </a:rPr>
                        <a:t>«Это нововведение значительно оптимизирует наш рабочий процесс. Его необходимо внедрить в нашу деятельность, поэтому для меня как руководителя важно, чтобы каждый из вас понял, в чем заключается смысл и важность этого нововведения. Это необходимо нам, потому что...»</a:t>
                      </a:r>
                    </a:p>
                  </a:txBody>
                  <a:tcPr marL="72000" marR="72000" marT="36000" marB="36000" anchor="ctr"/>
                </a:tc>
                <a:extLst>
                  <a:ext uri="{0D108BD9-81ED-4DB2-BD59-A6C34878D82A}">
                    <a16:rowId xmlns:a16="http://schemas.microsoft.com/office/drawing/2014/main" val="979748466"/>
                  </a:ext>
                </a:extLst>
              </a:tr>
            </a:tbl>
          </a:graphicData>
        </a:graphic>
      </p:graphicFrame>
      <p:sp>
        <p:nvSpPr>
          <p:cNvPr id="5" name="Заголовок 1">
            <a:extLst>
              <a:ext uri="{FF2B5EF4-FFF2-40B4-BE49-F238E27FC236}">
                <a16:creationId xmlns:a16="http://schemas.microsoft.com/office/drawing/2014/main" id="{FCA48B9E-F60C-438C-92F8-245D1AE41674}"/>
              </a:ext>
            </a:extLst>
          </p:cNvPr>
          <p:cNvSpPr txBox="1">
            <a:spLocks/>
          </p:cNvSpPr>
          <p:nvPr/>
        </p:nvSpPr>
        <p:spPr>
          <a:xfrm>
            <a:off x="838200" y="414526"/>
            <a:ext cx="10515600" cy="6074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a:t>Виды влияния и противодействие ему</a:t>
            </a:r>
          </a:p>
        </p:txBody>
      </p:sp>
    </p:spTree>
    <p:extLst>
      <p:ext uri="{BB962C8B-B14F-4D97-AF65-F5344CB8AC3E}">
        <p14:creationId xmlns:p14="http://schemas.microsoft.com/office/powerpoint/2010/main" val="109218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963E6B-2E7B-402B-8B66-15D1FAFD245B}"/>
              </a:ext>
            </a:extLst>
          </p:cNvPr>
          <p:cNvSpPr>
            <a:spLocks noGrp="1"/>
          </p:cNvSpPr>
          <p:nvPr>
            <p:ph type="title"/>
          </p:nvPr>
        </p:nvSpPr>
        <p:spPr>
          <a:xfrm>
            <a:off x="838200" y="404831"/>
            <a:ext cx="10515600" cy="653004"/>
          </a:xfrm>
        </p:spPr>
        <p:txBody>
          <a:bodyPr vert="horz" lIns="91440" tIns="45720" rIns="91440" bIns="45720" rtlCol="0" anchor="ctr">
            <a:noAutofit/>
          </a:bodyPr>
          <a:lstStyle/>
          <a:p>
            <a:pPr algn="ctr"/>
            <a:r>
              <a:rPr lang="ru-RU" sz="3600" b="1" dirty="0"/>
              <a:t>Структура манипуляции</a:t>
            </a:r>
          </a:p>
        </p:txBody>
      </p:sp>
      <p:graphicFrame>
        <p:nvGraphicFramePr>
          <p:cNvPr id="4" name="Таблица 3">
            <a:extLst>
              <a:ext uri="{FF2B5EF4-FFF2-40B4-BE49-F238E27FC236}">
                <a16:creationId xmlns:a16="http://schemas.microsoft.com/office/drawing/2014/main" id="{50DB696B-DF2E-4C0E-A058-574085893BF1}"/>
              </a:ext>
            </a:extLst>
          </p:cNvPr>
          <p:cNvGraphicFramePr>
            <a:graphicFrameLocks noGrp="1"/>
          </p:cNvGraphicFramePr>
          <p:nvPr>
            <p:extLst>
              <p:ext uri="{D42A27DB-BD31-4B8C-83A1-F6EECF244321}">
                <p14:modId xmlns:p14="http://schemas.microsoft.com/office/powerpoint/2010/main" val="1283114167"/>
              </p:ext>
            </p:extLst>
          </p:nvPr>
        </p:nvGraphicFramePr>
        <p:xfrm>
          <a:off x="838199" y="1398493"/>
          <a:ext cx="10515599" cy="4769475"/>
        </p:xfrm>
        <a:graphic>
          <a:graphicData uri="http://schemas.openxmlformats.org/drawingml/2006/table">
            <a:tbl>
              <a:tblPr firstRow="1" firstCol="1" bandRow="1">
                <a:tableStyleId>{21E4AEA4-8DFA-4A89-87EB-49C32662AFE0}</a:tableStyleId>
              </a:tblPr>
              <a:tblGrid>
                <a:gridCol w="2846294">
                  <a:extLst>
                    <a:ext uri="{9D8B030D-6E8A-4147-A177-3AD203B41FA5}">
                      <a16:colId xmlns:a16="http://schemas.microsoft.com/office/drawing/2014/main" val="3364254105"/>
                    </a:ext>
                  </a:extLst>
                </a:gridCol>
                <a:gridCol w="7669305">
                  <a:extLst>
                    <a:ext uri="{9D8B030D-6E8A-4147-A177-3AD203B41FA5}">
                      <a16:colId xmlns:a16="http://schemas.microsoft.com/office/drawing/2014/main" val="2573429809"/>
                    </a:ext>
                  </a:extLst>
                </a:gridCol>
              </a:tblGrid>
              <a:tr h="591309">
                <a:tc>
                  <a:txBody>
                    <a:bodyPr/>
                    <a:lstStyle/>
                    <a:p>
                      <a:pPr algn="ctr">
                        <a:lnSpc>
                          <a:spcPct val="115000"/>
                        </a:lnSpc>
                        <a:spcAft>
                          <a:spcPts val="800"/>
                        </a:spcAft>
                      </a:pPr>
                      <a:r>
                        <a:rPr lang="ru-RU" sz="2000" dirty="0">
                          <a:effectLst/>
                        </a:rPr>
                        <a:t>Название этапа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2000" dirty="0">
                          <a:effectLst/>
                        </a:rPr>
                        <a:t>Маркеры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6276620"/>
                  </a:ext>
                </a:extLst>
              </a:tr>
              <a:tr h="703821">
                <a:tc>
                  <a:txBody>
                    <a:bodyPr/>
                    <a:lstStyle/>
                    <a:p>
                      <a:pPr algn="ctr">
                        <a:lnSpc>
                          <a:spcPct val="115000"/>
                        </a:lnSpc>
                        <a:spcAft>
                          <a:spcPts val="800"/>
                        </a:spcAft>
                      </a:pPr>
                      <a:r>
                        <a:rPr lang="ru-RU" sz="2000" dirty="0">
                          <a:effectLst/>
                        </a:rPr>
                        <a:t>Настройка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indent="-342900" algn="just">
                        <a:lnSpc>
                          <a:spcPct val="115000"/>
                        </a:lnSpc>
                        <a:spcAft>
                          <a:spcPts val="800"/>
                        </a:spcAft>
                        <a:buFont typeface="Arial" panose="020B0604020202020204" pitchFamily="34" charset="0"/>
                        <a:buChar char="•"/>
                      </a:pPr>
                      <a:r>
                        <a:rPr lang="ru-RU" sz="1800" dirty="0">
                          <a:effectLst/>
                        </a:rPr>
                        <a:t>щипки «сверху», «снизу»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3861640021"/>
                  </a:ext>
                </a:extLst>
              </a:tr>
              <a:tr h="1610162">
                <a:tc>
                  <a:txBody>
                    <a:bodyPr/>
                    <a:lstStyle/>
                    <a:p>
                      <a:pPr algn="ctr">
                        <a:lnSpc>
                          <a:spcPct val="115000"/>
                        </a:lnSpc>
                        <a:spcAft>
                          <a:spcPts val="800"/>
                        </a:spcAft>
                      </a:pPr>
                      <a:r>
                        <a:rPr lang="ru-RU" sz="2000" dirty="0">
                          <a:effectLst/>
                        </a:rPr>
                        <a:t>Манипулятивные действия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indent="-342900" algn="just">
                        <a:lnSpc>
                          <a:spcPct val="115000"/>
                        </a:lnSpc>
                        <a:spcAft>
                          <a:spcPts val="800"/>
                        </a:spcAft>
                        <a:buFont typeface="Arial" panose="020B0604020202020204" pitchFamily="34" charset="0"/>
                        <a:buChar char="•"/>
                      </a:pPr>
                      <a:r>
                        <a:rPr lang="ru-RU" sz="1800" dirty="0">
                          <a:effectLst/>
                        </a:rPr>
                        <a:t>убыстрение темпа речи, резкое увеличение или уменьшение дистанции, несанкционированные прикосновения, необычное поведение, невинный шантаж, утаивание или «случайная» утечка информации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1385558587"/>
                  </a:ext>
                </a:extLst>
              </a:tr>
              <a:tr h="1093861">
                <a:tc>
                  <a:txBody>
                    <a:bodyPr/>
                    <a:lstStyle/>
                    <a:p>
                      <a:pPr algn="ctr">
                        <a:lnSpc>
                          <a:spcPct val="115000"/>
                        </a:lnSpc>
                        <a:spcAft>
                          <a:spcPts val="800"/>
                        </a:spcAft>
                      </a:pPr>
                      <a:r>
                        <a:rPr lang="ru-RU" sz="2000" dirty="0">
                          <a:effectLst/>
                        </a:rPr>
                        <a:t>Коррекция состояния адресата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indent="-342900" algn="just">
                        <a:lnSpc>
                          <a:spcPct val="115000"/>
                        </a:lnSpc>
                        <a:spcAft>
                          <a:spcPts val="800"/>
                        </a:spcAft>
                        <a:buFont typeface="Arial" panose="020B0604020202020204" pitchFamily="34" charset="0"/>
                        <a:buChar char="•"/>
                      </a:pPr>
                      <a:r>
                        <a:rPr lang="ru-RU" sz="1800" dirty="0">
                          <a:effectLst/>
                        </a:rPr>
                        <a:t>активная игра на «слабых струнах», которыми являются наши иррациональные идеи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2854051848"/>
                  </a:ext>
                </a:extLst>
              </a:tr>
              <a:tr h="770322">
                <a:tc>
                  <a:txBody>
                    <a:bodyPr/>
                    <a:lstStyle/>
                    <a:p>
                      <a:pPr algn="ctr">
                        <a:lnSpc>
                          <a:spcPct val="115000"/>
                        </a:lnSpc>
                        <a:spcAft>
                          <a:spcPts val="800"/>
                        </a:spcAft>
                      </a:pPr>
                      <a:r>
                        <a:rPr lang="ru-RU" sz="2000" dirty="0">
                          <a:effectLst/>
                        </a:rPr>
                        <a:t>Получение выигрыша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indent="-342900" algn="just">
                        <a:lnSpc>
                          <a:spcPct val="115000"/>
                        </a:lnSpc>
                        <a:spcAft>
                          <a:spcPts val="800"/>
                        </a:spcAft>
                        <a:buFont typeface="Arial" panose="020B0604020202020204" pitchFamily="34" charset="0"/>
                        <a:buChar char="•"/>
                      </a:pPr>
                      <a:r>
                        <a:rPr lang="ru-RU" sz="1800" dirty="0">
                          <a:effectLst/>
                        </a:rPr>
                        <a:t>то есть совершение адресатом необходимых манипулятору действий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000" marB="36000" anchor="ctr"/>
                </a:tc>
                <a:extLst>
                  <a:ext uri="{0D108BD9-81ED-4DB2-BD59-A6C34878D82A}">
                    <a16:rowId xmlns:a16="http://schemas.microsoft.com/office/drawing/2014/main" val="756322040"/>
                  </a:ext>
                </a:extLst>
              </a:tr>
            </a:tbl>
          </a:graphicData>
        </a:graphic>
      </p:graphicFrame>
    </p:spTree>
    <p:extLst>
      <p:ext uri="{BB962C8B-B14F-4D97-AF65-F5344CB8AC3E}">
        <p14:creationId xmlns:p14="http://schemas.microsoft.com/office/powerpoint/2010/main" val="299987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26037C-D797-420A-8094-DB67D2203AB8}"/>
              </a:ext>
            </a:extLst>
          </p:cNvPr>
          <p:cNvSpPr>
            <a:spLocks noGrp="1"/>
          </p:cNvSpPr>
          <p:nvPr>
            <p:ph type="title"/>
          </p:nvPr>
        </p:nvSpPr>
        <p:spPr>
          <a:xfrm>
            <a:off x="838200" y="377937"/>
            <a:ext cx="10515600" cy="751616"/>
          </a:xfrm>
        </p:spPr>
        <p:txBody>
          <a:bodyPr vert="horz" lIns="91440" tIns="45720" rIns="91440" bIns="45720" rtlCol="0" anchor="ctr">
            <a:noAutofit/>
          </a:bodyPr>
          <a:lstStyle/>
          <a:p>
            <a:pPr algn="ctr"/>
            <a:r>
              <a:rPr lang="ru-RU" sz="3600" b="1" dirty="0"/>
              <a:t>Точки воздействия манипулятора</a:t>
            </a:r>
          </a:p>
        </p:txBody>
      </p:sp>
      <p:sp>
        <p:nvSpPr>
          <p:cNvPr id="3" name="Объект 2">
            <a:extLst>
              <a:ext uri="{FF2B5EF4-FFF2-40B4-BE49-F238E27FC236}">
                <a16:creationId xmlns:a16="http://schemas.microsoft.com/office/drawing/2014/main" id="{27EC53B6-CC9C-4778-87A5-242A1EED5EEB}"/>
              </a:ext>
            </a:extLst>
          </p:cNvPr>
          <p:cNvSpPr>
            <a:spLocks noGrp="1"/>
          </p:cNvSpPr>
          <p:nvPr>
            <p:ph idx="1"/>
          </p:nvPr>
        </p:nvSpPr>
        <p:spPr>
          <a:xfrm>
            <a:off x="838200" y="1344047"/>
            <a:ext cx="10515600" cy="5037502"/>
          </a:xfrm>
          <a:ln w="57150">
            <a:solidFill>
              <a:srgbClr val="7D62AA"/>
            </a:solidFill>
          </a:ln>
        </p:spPr>
        <p:txBody>
          <a:bodyPr lIns="144000" tIns="72000" rIns="144000" bIns="72000" anchor="ctr">
            <a:normAutofit/>
          </a:bodyPr>
          <a:lstStyle/>
          <a:p>
            <a:pPr marL="0" indent="0" algn="just">
              <a:lnSpc>
                <a:spcPct val="150000"/>
              </a:lnSpc>
              <a:spcAft>
                <a:spcPts val="800"/>
              </a:spcAft>
              <a:buNone/>
            </a:pPr>
            <a:r>
              <a:rPr lang="ru-RU" sz="2000" b="1" i="1" dirty="0">
                <a:solidFill>
                  <a:srgbClr val="7D62AA"/>
                </a:solidFill>
                <a:effectLst/>
                <a:ea typeface="Times New Roman" panose="02020603050405020304" pitchFamily="18" charset="0"/>
                <a:cs typeface="Times New Roman" panose="02020603050405020304" pitchFamily="18" charset="0"/>
              </a:rPr>
              <a:t>1. Жалость и вызываемое, в связи с этим чувство вины</a:t>
            </a:r>
            <a:endParaRPr lang="ru-RU" sz="2000" dirty="0">
              <a:solidFill>
                <a:srgbClr val="7D62AA"/>
              </a:solidFill>
              <a:ea typeface="Times New Roman" panose="02020603050405020304" pitchFamily="18" charset="0"/>
              <a:cs typeface="Times New Roman" panose="02020603050405020304" pitchFamily="18" charset="0"/>
            </a:endParaRPr>
          </a:p>
          <a:p>
            <a:pPr algn="just">
              <a:lnSpc>
                <a:spcPct val="120000"/>
              </a:lnSpc>
              <a:spcBef>
                <a:spcPts val="0"/>
              </a:spcBef>
              <a:spcAft>
                <a:spcPts val="600"/>
              </a:spcAft>
            </a:pPr>
            <a:r>
              <a:rPr lang="ru-RU" sz="1600" dirty="0">
                <a:effectLst/>
                <a:ea typeface="Times New Roman" panose="02020603050405020304" pitchFamily="18" charset="0"/>
                <a:cs typeface="Times New Roman" panose="02020603050405020304" pitchFamily="18" charset="0"/>
              </a:rPr>
              <a:t>Можно вспомнить хотя бы знаменитого Карлсона: «Я самый больной в мире человек... (убыстрение темпа речи, наклон в сторону Малыша). Нет ли у тебя баночки варенья?» </a:t>
            </a:r>
            <a:endParaRPr lang="ru-RU" sz="16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ru-RU" sz="2000" b="1" i="1" dirty="0">
                <a:solidFill>
                  <a:srgbClr val="7D62AA"/>
                </a:solidFill>
                <a:cs typeface="Times New Roman" panose="02020603050405020304" pitchFamily="18" charset="0"/>
              </a:rPr>
              <a:t>2. Гордость, амбиции, чувство достоинства</a:t>
            </a:r>
          </a:p>
          <a:p>
            <a:pPr algn="just">
              <a:lnSpc>
                <a:spcPct val="120000"/>
              </a:lnSpc>
              <a:spcBef>
                <a:spcPts val="0"/>
              </a:spcBef>
              <a:spcAft>
                <a:spcPts val="600"/>
              </a:spcAft>
            </a:pPr>
            <a:r>
              <a:rPr lang="ru-RU" sz="1600" dirty="0">
                <a:cs typeface="Times New Roman" panose="02020603050405020304" pitchFamily="18" charset="0"/>
              </a:rPr>
              <a:t>Как говорил баснописец Крылов: «Уж сколько раз твердили миру, что лесть гнусна, вредна, но только все </a:t>
            </a:r>
            <a:r>
              <a:rPr lang="ru-RU" sz="1600" dirty="0" err="1">
                <a:cs typeface="Times New Roman" panose="02020603050405020304" pitchFamily="18" charset="0"/>
              </a:rPr>
              <a:t>невпрок</a:t>
            </a:r>
            <a:r>
              <a:rPr lang="ru-RU" sz="1600" dirty="0">
                <a:cs typeface="Times New Roman" panose="02020603050405020304" pitchFamily="18" charset="0"/>
              </a:rPr>
              <a:t>. И в сердце льстец всегда отыщет уголок». Так и Лисе в известной басне удалось сыграть на этой струне Вороны.</a:t>
            </a:r>
          </a:p>
          <a:p>
            <a:pPr marL="0" indent="0" algn="just">
              <a:lnSpc>
                <a:spcPct val="100000"/>
              </a:lnSpc>
              <a:spcAft>
                <a:spcPts val="800"/>
              </a:spcAft>
              <a:buNone/>
            </a:pPr>
            <a:r>
              <a:rPr lang="ru-RU" sz="2000" b="1" i="1" dirty="0">
                <a:solidFill>
                  <a:srgbClr val="7D62AA"/>
                </a:solidFill>
                <a:cs typeface="Times New Roman" panose="02020603050405020304" pitchFamily="18" charset="0"/>
              </a:rPr>
              <a:t>3. Любопытство, которое пробуждается путем создания интриги, утаивания части информации</a:t>
            </a:r>
          </a:p>
          <a:p>
            <a:pPr algn="just">
              <a:lnSpc>
                <a:spcPct val="120000"/>
              </a:lnSpc>
              <a:spcBef>
                <a:spcPts val="0"/>
              </a:spcBef>
              <a:spcAft>
                <a:spcPts val="600"/>
              </a:spcAft>
            </a:pPr>
            <a:r>
              <a:rPr lang="ru-RU" sz="1600" dirty="0">
                <a:cs typeface="Times New Roman" panose="02020603050405020304" pitchFamily="18" charset="0"/>
              </a:rPr>
              <a:t>Почтальон Печкин был таким манипулятором: «У меня для вас посылка есть, только я вам ее не дам, потому что у вас документов нету». Манипулятор не поленился прийти с посылкой, точно зная, что он ее не отдаст. Вспомните, как начали себя вести кот </a:t>
            </a:r>
            <a:r>
              <a:rPr lang="ru-RU" sz="1600" dirty="0" err="1">
                <a:cs typeface="Times New Roman" panose="02020603050405020304" pitchFamily="18" charset="0"/>
              </a:rPr>
              <a:t>Матроскин</a:t>
            </a:r>
            <a:r>
              <a:rPr lang="ru-RU" sz="1600" dirty="0">
                <a:cs typeface="Times New Roman" panose="02020603050405020304" pitchFamily="18" charset="0"/>
              </a:rPr>
              <a:t> и дядя Федор, когда Печкин съел немало конфет, чем был крайне доволен.</a:t>
            </a:r>
            <a:endParaRPr lang="ru-RU" dirty="0"/>
          </a:p>
        </p:txBody>
      </p:sp>
    </p:spTree>
    <p:extLst>
      <p:ext uri="{BB962C8B-B14F-4D97-AF65-F5344CB8AC3E}">
        <p14:creationId xmlns:p14="http://schemas.microsoft.com/office/powerpoint/2010/main" val="109679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C371E4-2971-49AC-B0C6-FC40662F5E40}"/>
              </a:ext>
            </a:extLst>
          </p:cNvPr>
          <p:cNvSpPr>
            <a:spLocks noGrp="1"/>
          </p:cNvSpPr>
          <p:nvPr>
            <p:ph type="title"/>
          </p:nvPr>
        </p:nvSpPr>
        <p:spPr>
          <a:xfrm>
            <a:off x="838200" y="385482"/>
            <a:ext cx="10515600" cy="1048871"/>
          </a:xfrm>
        </p:spPr>
        <p:txBody>
          <a:bodyPr vert="horz" lIns="91440" tIns="45720" rIns="91440" bIns="45720" rtlCol="0" anchor="ctr">
            <a:noAutofit/>
          </a:bodyPr>
          <a:lstStyle/>
          <a:p>
            <a:pPr algn="ctr"/>
            <a:r>
              <a:rPr lang="ru-RU" sz="3200" b="1" dirty="0"/>
              <a:t>Точки воздействия манипулятора</a:t>
            </a:r>
            <a:br>
              <a:rPr lang="ru-RU" sz="3200" b="1" dirty="0"/>
            </a:br>
            <a:r>
              <a:rPr lang="ru-RU" sz="3200" b="1" dirty="0"/>
              <a:t>Иррациональные убеждения</a:t>
            </a:r>
          </a:p>
        </p:txBody>
      </p:sp>
      <p:sp>
        <p:nvSpPr>
          <p:cNvPr id="3" name="Объект 2">
            <a:extLst>
              <a:ext uri="{FF2B5EF4-FFF2-40B4-BE49-F238E27FC236}">
                <a16:creationId xmlns:a16="http://schemas.microsoft.com/office/drawing/2014/main" id="{1A585AAE-E348-4DC2-A3ED-8057D503A656}"/>
              </a:ext>
            </a:extLst>
          </p:cNvPr>
          <p:cNvSpPr>
            <a:spLocks noGrp="1"/>
          </p:cNvSpPr>
          <p:nvPr>
            <p:ph idx="1"/>
          </p:nvPr>
        </p:nvSpPr>
        <p:spPr>
          <a:xfrm>
            <a:off x="838200" y="1766045"/>
            <a:ext cx="10515600" cy="4480751"/>
          </a:xfrm>
          <a:ln w="38100">
            <a:solidFill>
              <a:srgbClr val="7D62AA"/>
            </a:solidFill>
          </a:ln>
        </p:spPr>
        <p:txBody>
          <a:bodyPr lIns="144000" tIns="72000" rIns="144000" bIns="72000" numCol="2">
            <a:normAutofit lnSpcReduction="10000"/>
          </a:bodyPr>
          <a:lstStyle/>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должен...</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должен быть лучшим</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не должен делать ошибок</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должен всем нравиться</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должен помогать, если меня просят</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не должен показывать, что чего-то не знаю</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должен всегда быть в хорошем настроении</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Я не должен злиться</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Мне должны...</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Меня должны принимать таким, какой я есть</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Меня не должны критиковать</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Мне должны верить</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Мне должны говорить правду</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Меня должны уважать</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Так должно быть..</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Авось пронесет</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Не делай людям добра, не получишь зла</a:t>
            </a:r>
            <a:endParaRPr lang="ru-RU" sz="1800" b="1" dirty="0">
              <a:solidFill>
                <a:srgbClr val="FF0000"/>
              </a:solidFill>
              <a:effectLst/>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ru-RU" sz="1800" b="1" dirty="0">
                <a:solidFill>
                  <a:srgbClr val="FF0000"/>
                </a:solidFill>
                <a:effectLst/>
                <a:ea typeface="Times New Roman" panose="02020603050405020304" pitchFamily="18" charset="0"/>
                <a:cs typeface="Times New Roman" panose="02020603050405020304" pitchFamily="18" charset="0"/>
              </a:rPr>
              <a:t>Помолчи — за умного сойдешь</a:t>
            </a:r>
            <a:endParaRPr lang="ru-RU" sz="1800" b="1" dirty="0">
              <a:solidFill>
                <a:srgbClr val="FF0000"/>
              </a:solidFill>
              <a:effectLst/>
              <a:ea typeface="Calibri" panose="020F0502020204030204" pitchFamily="34" charset="0"/>
              <a:cs typeface="Times New Roman" panose="02020603050405020304" pitchFamily="18" charset="0"/>
            </a:endParaRPr>
          </a:p>
          <a:p>
            <a:pPr>
              <a:lnSpc>
                <a:spcPct val="110000"/>
              </a:lnSpc>
              <a:spcBef>
                <a:spcPts val="600"/>
              </a:spcBef>
              <a:spcAft>
                <a:spcPts val="600"/>
              </a:spcAft>
            </a:pPr>
            <a:r>
              <a:rPr lang="ru-RU" sz="1800" b="1" dirty="0">
                <a:solidFill>
                  <a:srgbClr val="FF0000"/>
                </a:solidFill>
                <a:effectLst/>
                <a:ea typeface="Times New Roman" panose="02020603050405020304" pitchFamily="18" charset="0"/>
              </a:rPr>
              <a:t>Младшие должны беспрекословно слушать старших </a:t>
            </a:r>
            <a:r>
              <a:rPr lang="ru-RU" sz="1800" dirty="0">
                <a:solidFill>
                  <a:srgbClr val="FF0000"/>
                </a:solidFill>
                <a:effectLst/>
                <a:ea typeface="Times New Roman" panose="02020603050405020304" pitchFamily="18" charset="0"/>
              </a:rPr>
              <a:t>(родителей, учителей, начальников и т.п.) </a:t>
            </a:r>
            <a:endParaRPr lang="ru-RU" dirty="0">
              <a:solidFill>
                <a:srgbClr val="FF0000"/>
              </a:solidFill>
            </a:endParaRPr>
          </a:p>
        </p:txBody>
      </p:sp>
    </p:spTree>
    <p:extLst>
      <p:ext uri="{BB962C8B-B14F-4D97-AF65-F5344CB8AC3E}">
        <p14:creationId xmlns:p14="http://schemas.microsoft.com/office/powerpoint/2010/main" val="2072354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CB9CF-F9F5-4497-AAB3-EA827658886A}"/>
              </a:ext>
            </a:extLst>
          </p:cNvPr>
          <p:cNvSpPr>
            <a:spLocks noGrp="1"/>
          </p:cNvSpPr>
          <p:nvPr>
            <p:ph type="title"/>
          </p:nvPr>
        </p:nvSpPr>
        <p:spPr>
          <a:xfrm>
            <a:off x="838200" y="398758"/>
            <a:ext cx="10515600" cy="918304"/>
          </a:xfrm>
        </p:spPr>
        <p:txBody>
          <a:bodyPr vert="horz" lIns="91440" tIns="45720" rIns="91440" bIns="45720" rtlCol="0" anchor="ctr">
            <a:noAutofit/>
          </a:bodyPr>
          <a:lstStyle/>
          <a:p>
            <a:pPr algn="ctr"/>
            <a:r>
              <a:rPr lang="ru-RU" sz="3200" b="1" dirty="0"/>
              <a:t>Методы цивилизованного влияния</a:t>
            </a:r>
            <a:br>
              <a:rPr lang="ru-RU" sz="3200" b="1" dirty="0"/>
            </a:br>
            <a:r>
              <a:rPr lang="ru-RU" sz="3200" b="1" dirty="0"/>
              <a:t>Техника «Я-высказывание»</a:t>
            </a:r>
          </a:p>
        </p:txBody>
      </p:sp>
      <p:sp>
        <p:nvSpPr>
          <p:cNvPr id="5" name="TextBox 4">
            <a:extLst>
              <a:ext uri="{FF2B5EF4-FFF2-40B4-BE49-F238E27FC236}">
                <a16:creationId xmlns:a16="http://schemas.microsoft.com/office/drawing/2014/main" id="{A4329FCD-06EC-44AC-8EC9-316A4BC048B7}"/>
              </a:ext>
            </a:extLst>
          </p:cNvPr>
          <p:cNvSpPr txBox="1"/>
          <p:nvPr/>
        </p:nvSpPr>
        <p:spPr>
          <a:xfrm>
            <a:off x="838199" y="1641987"/>
            <a:ext cx="10685207" cy="4935794"/>
          </a:xfrm>
          <a:prstGeom prst="rect">
            <a:avLst/>
          </a:prstGeom>
          <a:noFill/>
          <a:ln w="38100">
            <a:solidFill>
              <a:srgbClr val="7D62AA"/>
            </a:solidFill>
          </a:ln>
        </p:spPr>
        <p:txBody>
          <a:bodyPr wrap="square" lIns="108000" tIns="72000" rIns="108000" bIns="72000" anchor="t">
            <a:noAutofit/>
          </a:bodyPr>
          <a:lstStyle/>
          <a:p>
            <a:pPr marL="342900" lvl="0" indent="-342900">
              <a:lnSpc>
                <a:spcPct val="150000"/>
              </a:lnSpc>
              <a:spcAft>
                <a:spcPts val="1200"/>
              </a:spcAft>
              <a:buFont typeface="+mj-lt"/>
              <a:buAutoNum type="arabicPeriod"/>
            </a:pPr>
            <a:r>
              <a:rPr lang="ru-RU" sz="3200" b="1" dirty="0">
                <a:effectLst/>
                <a:ea typeface="Times New Roman" panose="02020603050405020304" pitchFamily="18" charset="0"/>
              </a:rPr>
              <a:t> Когда я вижу (слышу), что…</a:t>
            </a:r>
            <a:r>
              <a:rPr lang="ru-RU" sz="3200" b="1" dirty="0">
                <a:ea typeface="Times New Roman" panose="02020603050405020304" pitchFamily="18" charset="0"/>
              </a:rPr>
              <a:t>_________________________</a:t>
            </a:r>
            <a:endParaRPr lang="ru-RU" sz="3200" dirty="0">
              <a:effectLst/>
              <a:ea typeface="Times New Roman" panose="02020603050405020304" pitchFamily="18" charset="0"/>
            </a:endParaRPr>
          </a:p>
          <a:p>
            <a:pPr marL="342900" lvl="0" indent="-342900">
              <a:lnSpc>
                <a:spcPct val="150000"/>
              </a:lnSpc>
              <a:spcAft>
                <a:spcPts val="1200"/>
              </a:spcAft>
              <a:buFont typeface="+mj-lt"/>
              <a:buAutoNum type="arabicPeriod"/>
            </a:pPr>
            <a:r>
              <a:rPr lang="ru-RU" sz="3200" b="1" dirty="0">
                <a:effectLst/>
                <a:ea typeface="Times New Roman" panose="02020603050405020304" pitchFamily="18" charset="0"/>
              </a:rPr>
              <a:t> То я чувствую…____________________________________</a:t>
            </a:r>
            <a:endParaRPr lang="ru-RU" sz="3200" dirty="0">
              <a:effectLst/>
              <a:ea typeface="Times New Roman" panose="02020603050405020304" pitchFamily="18" charset="0"/>
            </a:endParaRPr>
          </a:p>
          <a:p>
            <a:pPr marL="342900" lvl="0" indent="-342900">
              <a:lnSpc>
                <a:spcPct val="150000"/>
              </a:lnSpc>
              <a:spcAft>
                <a:spcPts val="1200"/>
              </a:spcAft>
              <a:buFont typeface="+mj-lt"/>
              <a:buAutoNum type="arabicPeriod"/>
            </a:pPr>
            <a:r>
              <a:rPr lang="ru-RU" sz="3200" b="1" dirty="0">
                <a:effectLst/>
                <a:ea typeface="Times New Roman" panose="02020603050405020304" pitchFamily="18" charset="0"/>
              </a:rPr>
              <a:t> Потому что я думаю, что…__________________________</a:t>
            </a:r>
          </a:p>
          <a:p>
            <a:pPr marL="342900" lvl="0" indent="-342900">
              <a:lnSpc>
                <a:spcPct val="150000"/>
              </a:lnSpc>
              <a:spcAft>
                <a:spcPts val="1200"/>
              </a:spcAft>
              <a:buFont typeface="+mj-lt"/>
              <a:buAutoNum type="arabicPeriod"/>
            </a:pPr>
            <a:r>
              <a:rPr lang="ru-RU" sz="3200" b="1" dirty="0">
                <a:effectLst/>
                <a:ea typeface="Times New Roman" panose="02020603050405020304" pitchFamily="18" charset="0"/>
              </a:rPr>
              <a:t> И мне хочется…___________________________________</a:t>
            </a:r>
            <a:endParaRPr lang="ru-RU" sz="3200" dirty="0">
              <a:effectLst/>
              <a:ea typeface="Times New Roman" panose="02020603050405020304" pitchFamily="18" charset="0"/>
            </a:endParaRPr>
          </a:p>
          <a:p>
            <a:pPr marL="342900" lvl="0" indent="-342900">
              <a:lnSpc>
                <a:spcPct val="150000"/>
              </a:lnSpc>
              <a:spcAft>
                <a:spcPts val="1200"/>
              </a:spcAft>
              <a:buFont typeface="+mj-lt"/>
              <a:buAutoNum type="arabicPeriod"/>
            </a:pPr>
            <a:r>
              <a:rPr lang="ru-RU" sz="3200" b="1" dirty="0">
                <a:effectLst/>
                <a:ea typeface="Times New Roman" panose="02020603050405020304" pitchFamily="18" charset="0"/>
              </a:rPr>
              <a:t> Давай…__________________________________________</a:t>
            </a:r>
            <a:endParaRPr lang="ru-RU" sz="3200" dirty="0">
              <a:effectLst/>
              <a:ea typeface="Times New Roman" panose="02020603050405020304" pitchFamily="18" charset="0"/>
            </a:endParaRPr>
          </a:p>
        </p:txBody>
      </p:sp>
    </p:spTree>
    <p:extLst>
      <p:ext uri="{BB962C8B-B14F-4D97-AF65-F5344CB8AC3E}">
        <p14:creationId xmlns:p14="http://schemas.microsoft.com/office/powerpoint/2010/main" val="141482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A4DAEFA-3962-4DEF-A3D5-FB47BAD1AD12}"/>
              </a:ext>
            </a:extLst>
          </p:cNvPr>
          <p:cNvSpPr>
            <a:spLocks noGrp="1"/>
          </p:cNvSpPr>
          <p:nvPr>
            <p:ph type="title"/>
          </p:nvPr>
        </p:nvSpPr>
        <p:spPr>
          <a:xfrm>
            <a:off x="831850" y="1709739"/>
            <a:ext cx="10515600" cy="1719262"/>
          </a:xfrm>
        </p:spPr>
        <p:txBody>
          <a:bodyPr vert="horz" lIns="91440" tIns="45720" rIns="91440" bIns="45720" rtlCol="0" anchor="ctr">
            <a:normAutofit/>
          </a:bodyPr>
          <a:lstStyle/>
          <a:p>
            <a:pPr algn="ctr"/>
            <a:r>
              <a:rPr lang="ru-RU" b="1" dirty="0">
                <a:solidFill>
                  <a:srgbClr val="254673"/>
                </a:solidFill>
              </a:rPr>
              <a:t>КОНФЛИКТЫ</a:t>
            </a:r>
          </a:p>
        </p:txBody>
      </p:sp>
      <p:sp>
        <p:nvSpPr>
          <p:cNvPr id="5" name="Текст 4">
            <a:extLst>
              <a:ext uri="{FF2B5EF4-FFF2-40B4-BE49-F238E27FC236}">
                <a16:creationId xmlns:a16="http://schemas.microsoft.com/office/drawing/2014/main" id="{38F057BD-71AA-4F1B-8F9B-4B5255B4A004}"/>
              </a:ext>
            </a:extLst>
          </p:cNvPr>
          <p:cNvSpPr>
            <a:spLocks noGrp="1"/>
          </p:cNvSpPr>
          <p:nvPr>
            <p:ph type="body" idx="1"/>
          </p:nvPr>
        </p:nvSpPr>
        <p:spPr>
          <a:xfrm>
            <a:off x="831850" y="3303639"/>
            <a:ext cx="10515600" cy="2585884"/>
          </a:xfrm>
        </p:spPr>
        <p:txBody>
          <a:bodyPr vert="horz" lIns="91440" tIns="45720" rIns="91440" bIns="45720" rtlCol="0" anchor="ctr">
            <a:normAutofit/>
          </a:bodyPr>
          <a:lstStyle/>
          <a:p>
            <a:pPr>
              <a:spcBef>
                <a:spcPts val="600"/>
              </a:spcBef>
              <a:spcAft>
                <a:spcPts val="600"/>
              </a:spcAft>
            </a:pPr>
            <a:r>
              <a:rPr lang="ru-RU" b="1" dirty="0">
                <a:solidFill>
                  <a:srgbClr val="254673"/>
                </a:solidFill>
              </a:rPr>
              <a:t>Состояние отношений между оппонентами, </a:t>
            </a:r>
            <a:r>
              <a:rPr lang="ru-RU" dirty="0">
                <a:solidFill>
                  <a:schemeClr val="tx1"/>
                </a:solidFill>
              </a:rPr>
              <a:t>характеризующееся противоборством несовместимых тенденций и связанное с острыми негативными эмоциями</a:t>
            </a:r>
          </a:p>
          <a:p>
            <a:pPr>
              <a:spcBef>
                <a:spcPts val="600"/>
              </a:spcBef>
              <a:spcAft>
                <a:spcPts val="600"/>
              </a:spcAft>
            </a:pPr>
            <a:r>
              <a:rPr lang="ru-RU" b="1" dirty="0">
                <a:solidFill>
                  <a:srgbClr val="254673"/>
                </a:solidFill>
              </a:rPr>
              <a:t>Это биполярное явление, </a:t>
            </a:r>
            <a:r>
              <a:rPr lang="ru-RU" dirty="0">
                <a:solidFill>
                  <a:schemeClr val="tx1"/>
                </a:solidFill>
              </a:rPr>
              <a:t>противостояние двух начал, проявляющее себя в активности сторон, направленной на преодоление противоречия, причем стороны конфликта представлены активным субъектом (субъектами).</a:t>
            </a:r>
          </a:p>
        </p:txBody>
      </p:sp>
    </p:spTree>
    <p:extLst>
      <p:ext uri="{BB962C8B-B14F-4D97-AF65-F5344CB8AC3E}">
        <p14:creationId xmlns:p14="http://schemas.microsoft.com/office/powerpoint/2010/main" val="40570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AEBE02-E6F4-4B7D-BA11-F80BE33A33BF}"/>
              </a:ext>
            </a:extLst>
          </p:cNvPr>
          <p:cNvSpPr>
            <a:spLocks noGrp="1"/>
          </p:cNvSpPr>
          <p:nvPr>
            <p:ph type="title"/>
          </p:nvPr>
        </p:nvSpPr>
        <p:spPr>
          <a:xfrm>
            <a:off x="838200" y="358588"/>
            <a:ext cx="10515600" cy="762000"/>
          </a:xfrm>
        </p:spPr>
        <p:txBody>
          <a:bodyPr vert="horz" lIns="91440" tIns="45720" rIns="91440" bIns="45720" rtlCol="0" anchor="ctr">
            <a:normAutofit/>
          </a:bodyPr>
          <a:lstStyle/>
          <a:p>
            <a:pPr algn="ctr"/>
            <a:r>
              <a:rPr lang="ru-RU" sz="3600" b="1" dirty="0"/>
              <a:t>Средства коммуникации</a:t>
            </a:r>
          </a:p>
        </p:txBody>
      </p:sp>
      <p:graphicFrame>
        <p:nvGraphicFramePr>
          <p:cNvPr id="4" name="Таблица 4">
            <a:extLst>
              <a:ext uri="{FF2B5EF4-FFF2-40B4-BE49-F238E27FC236}">
                <a16:creationId xmlns:a16="http://schemas.microsoft.com/office/drawing/2014/main" id="{589B6E11-DC31-443B-AB80-280A9A6C11F2}"/>
              </a:ext>
            </a:extLst>
          </p:cNvPr>
          <p:cNvGraphicFramePr>
            <a:graphicFrameLocks noGrp="1"/>
          </p:cNvGraphicFramePr>
          <p:nvPr>
            <p:extLst>
              <p:ext uri="{D42A27DB-BD31-4B8C-83A1-F6EECF244321}">
                <p14:modId xmlns:p14="http://schemas.microsoft.com/office/powerpoint/2010/main" val="858794471"/>
              </p:ext>
            </p:extLst>
          </p:nvPr>
        </p:nvGraphicFramePr>
        <p:xfrm>
          <a:off x="838200" y="1317813"/>
          <a:ext cx="10681447" cy="5360550"/>
        </p:xfrm>
        <a:graphic>
          <a:graphicData uri="http://schemas.openxmlformats.org/drawingml/2006/table">
            <a:tbl>
              <a:tblPr firstRow="1" bandRow="1">
                <a:tableStyleId>{93296810-A885-4BE3-A3E7-6D5BEEA58F35}</a:tableStyleId>
              </a:tblPr>
              <a:tblGrid>
                <a:gridCol w="2209266">
                  <a:extLst>
                    <a:ext uri="{9D8B030D-6E8A-4147-A177-3AD203B41FA5}">
                      <a16:colId xmlns:a16="http://schemas.microsoft.com/office/drawing/2014/main" val="3701778425"/>
                    </a:ext>
                  </a:extLst>
                </a:gridCol>
                <a:gridCol w="8472181">
                  <a:extLst>
                    <a:ext uri="{9D8B030D-6E8A-4147-A177-3AD203B41FA5}">
                      <a16:colId xmlns:a16="http://schemas.microsoft.com/office/drawing/2014/main" val="2171535816"/>
                    </a:ext>
                  </a:extLst>
                </a:gridCol>
              </a:tblGrid>
              <a:tr h="286801">
                <a:tc>
                  <a:txBody>
                    <a:bodyPr/>
                    <a:lstStyle/>
                    <a:p>
                      <a:pPr algn="ctr"/>
                      <a:r>
                        <a:rPr lang="ru-RU" sz="1800" dirty="0"/>
                        <a:t>Средство</a:t>
                      </a:r>
                      <a:endParaRPr lang="ru-RU" sz="1800" dirty="0">
                        <a:latin typeface="+mn-lt"/>
                      </a:endParaRPr>
                    </a:p>
                  </a:txBody>
                  <a:tcPr anchor="ctr"/>
                </a:tc>
                <a:tc>
                  <a:txBody>
                    <a:bodyPr/>
                    <a:lstStyle/>
                    <a:p>
                      <a:pPr algn="ctr"/>
                      <a:r>
                        <a:rPr lang="ru-RU" sz="1800" dirty="0"/>
                        <a:t>Описание</a:t>
                      </a:r>
                      <a:endParaRPr lang="ru-RU" sz="1800" dirty="0">
                        <a:latin typeface="+mn-lt"/>
                      </a:endParaRPr>
                    </a:p>
                  </a:txBody>
                  <a:tcPr anchor="ctr"/>
                </a:tc>
                <a:extLst>
                  <a:ext uri="{0D108BD9-81ED-4DB2-BD59-A6C34878D82A}">
                    <a16:rowId xmlns:a16="http://schemas.microsoft.com/office/drawing/2014/main" val="1970349695"/>
                  </a:ext>
                </a:extLst>
              </a:tr>
              <a:tr h="889082">
                <a:tc>
                  <a:txBody>
                    <a:bodyPr/>
                    <a:lstStyle/>
                    <a:p>
                      <a:pPr algn="ctr"/>
                      <a:r>
                        <a:rPr lang="ru-RU" sz="1800" b="1" dirty="0">
                          <a:effectLst/>
                        </a:rPr>
                        <a:t>Речь</a:t>
                      </a:r>
                      <a:endParaRPr lang="ru-RU" sz="1800" b="1" dirty="0">
                        <a:latin typeface="+mn-lt"/>
                      </a:endParaRPr>
                    </a:p>
                  </a:txBody>
                  <a:tcPr anchor="ctr"/>
                </a:tc>
                <a:tc>
                  <a:txBody>
                    <a:bodyPr/>
                    <a:lstStyle/>
                    <a:p>
                      <a:pPr marL="285750" indent="-285750">
                        <a:buFontTx/>
                        <a:buChar char="-"/>
                      </a:pPr>
                      <a:r>
                        <a:rPr lang="ru-RU" sz="1400" dirty="0"/>
                        <a:t>Исторически сложившаяся форма общения людей посредством языковых конструкций, создаваемых на основе определённых правил.</a:t>
                      </a:r>
                    </a:p>
                    <a:p>
                      <a:pPr marL="285750" indent="-285750">
                        <a:buFontTx/>
                        <a:buChar char="-"/>
                      </a:pPr>
                      <a:r>
                        <a:rPr lang="ru-RU" sz="1400" dirty="0"/>
                        <a:t>Процесс речи предполагает, с одной стороны, формирование и формулирование мыслей языковыми (речевыми) средствами, а с другой стороны, восприятие языковых конструкций и их понимание.</a:t>
                      </a:r>
                      <a:endParaRPr lang="ru-RU" sz="1400" dirty="0">
                        <a:latin typeface="+mn-lt"/>
                      </a:endParaRPr>
                    </a:p>
                  </a:txBody>
                  <a:tcPr anchor="ctr"/>
                </a:tc>
                <a:extLst>
                  <a:ext uri="{0D108BD9-81ED-4DB2-BD59-A6C34878D82A}">
                    <a16:rowId xmlns:a16="http://schemas.microsoft.com/office/drawing/2014/main" val="2343231861"/>
                  </a:ext>
                </a:extLst>
              </a:tr>
              <a:tr h="717925">
                <a:tc>
                  <a:txBody>
                    <a:bodyPr/>
                    <a:lstStyle/>
                    <a:p>
                      <a:pPr algn="ctr"/>
                      <a:r>
                        <a:rPr lang="ru-RU" sz="1800" b="1" dirty="0">
                          <a:effectLst/>
                        </a:rPr>
                        <a:t>Язык</a:t>
                      </a:r>
                      <a:endParaRPr lang="ru-RU" sz="1800" b="1" dirty="0">
                        <a:latin typeface="+mn-lt"/>
                      </a:endParaRPr>
                    </a:p>
                  </a:txBody>
                  <a:tcPr anchor="ctr"/>
                </a:tc>
                <a:tc>
                  <a:txBody>
                    <a:bodyPr/>
                    <a:lstStyle/>
                    <a:p>
                      <a:pPr marL="285750" indent="-285750">
                        <a:buFontTx/>
                        <a:buChar char="-"/>
                      </a:pPr>
                      <a:r>
                        <a:rPr lang="ru-RU" sz="1400" dirty="0"/>
                        <a:t>Это система знаков для обмена информацией.</a:t>
                      </a:r>
                    </a:p>
                    <a:p>
                      <a:pPr marL="285750" indent="-285750">
                        <a:buFontTx/>
                        <a:buChar char="-"/>
                      </a:pPr>
                      <a:r>
                        <a:rPr lang="ru-RU" sz="1400" dirty="0"/>
                        <a:t>Различают человеческие языки (естественные, искусственные (например, эсперанто), жестовые (например, язык глухих), компьютерные, язык животных.</a:t>
                      </a:r>
                      <a:endParaRPr lang="ru-RU" sz="1400" dirty="0">
                        <a:latin typeface="+mn-lt"/>
                      </a:endParaRPr>
                    </a:p>
                  </a:txBody>
                  <a:tcPr anchor="ctr"/>
                </a:tc>
                <a:extLst>
                  <a:ext uri="{0D108BD9-81ED-4DB2-BD59-A6C34878D82A}">
                    <a16:rowId xmlns:a16="http://schemas.microsoft.com/office/drawing/2014/main" val="4270146563"/>
                  </a:ext>
                </a:extLst>
              </a:tr>
              <a:tr h="1421061">
                <a:tc>
                  <a:txBody>
                    <a:bodyPr/>
                    <a:lstStyle/>
                    <a:p>
                      <a:pPr algn="ctr"/>
                      <a:r>
                        <a:rPr lang="ru-RU" sz="1800" b="1" dirty="0"/>
                        <a:t>Невербальное общение</a:t>
                      </a:r>
                      <a:endParaRPr lang="ru-RU" sz="1800" b="1" dirty="0">
                        <a:latin typeface="+mn-lt"/>
                      </a:endParaRPr>
                    </a:p>
                  </a:txBody>
                  <a:tcPr anchor="ctr"/>
                </a:tc>
                <a:tc>
                  <a:txBody>
                    <a:bodyPr/>
                    <a:lstStyle/>
                    <a:p>
                      <a:pPr marL="285750" indent="-285750">
                        <a:buFontTx/>
                        <a:buChar char="-"/>
                      </a:pPr>
                      <a:r>
                        <a:rPr lang="ru-RU" sz="1400" dirty="0"/>
                        <a:t>Вид общения без использования слов.</a:t>
                      </a:r>
                    </a:p>
                    <a:p>
                      <a:pPr marL="285750" indent="-285750">
                        <a:buFontTx/>
                        <a:buChar char="-"/>
                      </a:pPr>
                      <a:r>
                        <a:rPr lang="ru-RU" sz="1400" dirty="0"/>
                        <a:t>Невербальное общение играет большую роль в обмене эмоциями, как между людьми, так и между животными, в том числе между человеком и дрессированными животными.</a:t>
                      </a:r>
                    </a:p>
                    <a:p>
                      <a:pPr marL="285750" indent="-285750">
                        <a:buFontTx/>
                        <a:buChar char="-"/>
                      </a:pPr>
                      <a:r>
                        <a:rPr lang="ru-RU" sz="1400" dirty="0"/>
                        <a:t>Австралийский писатель Аллан </a:t>
                      </a:r>
                      <a:r>
                        <a:rPr lang="ru-RU" sz="1400" dirty="0" err="1"/>
                        <a:t>Пиз</a:t>
                      </a:r>
                      <a:r>
                        <a:rPr lang="ru-RU" sz="1400" dirty="0"/>
                        <a:t> считает, что в процессе общения только 7% информации передается вербально. Около 38% информации мы получаем с помощью интонации, остальные 55% отводятся на другие типы невербальной коммуникации.</a:t>
                      </a:r>
                      <a:endParaRPr lang="ru-RU" sz="1400" dirty="0">
                        <a:latin typeface="+mn-lt"/>
                      </a:endParaRPr>
                    </a:p>
                  </a:txBody>
                  <a:tcPr anchor="ctr"/>
                </a:tc>
                <a:extLst>
                  <a:ext uri="{0D108BD9-81ED-4DB2-BD59-A6C34878D82A}">
                    <a16:rowId xmlns:a16="http://schemas.microsoft.com/office/drawing/2014/main" val="521602500"/>
                  </a:ext>
                </a:extLst>
              </a:tr>
              <a:tr h="487561">
                <a:tc>
                  <a:txBody>
                    <a:bodyPr/>
                    <a:lstStyle/>
                    <a:p>
                      <a:pPr algn="ctr"/>
                      <a:r>
                        <a:rPr lang="ru-RU" sz="1800" b="1" dirty="0">
                          <a:effectLst/>
                        </a:rPr>
                        <a:t>Фраза</a:t>
                      </a:r>
                      <a:endParaRPr lang="ru-RU" sz="1800" b="1" dirty="0">
                        <a:latin typeface="+mn-lt"/>
                      </a:endParaRPr>
                    </a:p>
                  </a:txBody>
                  <a:tcPr anchor="ctr"/>
                </a:tc>
                <a:tc>
                  <a:txBody>
                    <a:bodyPr/>
                    <a:lstStyle/>
                    <a:p>
                      <a:pPr marL="285750" indent="-285750">
                        <a:buFontTx/>
                        <a:buChar char="-"/>
                      </a:pPr>
                      <a:r>
                        <a:rPr lang="ru-RU" sz="1400" dirty="0"/>
                        <a:t>Несколько связанных слов, выражающих некоторый смысл.</a:t>
                      </a:r>
                    </a:p>
                    <a:p>
                      <a:pPr marL="285750" indent="-285750">
                        <a:buFontTx/>
                        <a:buChar char="-"/>
                      </a:pPr>
                      <a:r>
                        <a:rPr lang="ru-RU" sz="1400" dirty="0"/>
                        <a:t>Предложение может состоять из одной или нескольких фраз.</a:t>
                      </a:r>
                      <a:endParaRPr lang="ru-RU" sz="1400" dirty="0">
                        <a:latin typeface="+mn-lt"/>
                      </a:endParaRPr>
                    </a:p>
                  </a:txBody>
                  <a:tcPr anchor="ctr"/>
                </a:tc>
                <a:extLst>
                  <a:ext uri="{0D108BD9-81ED-4DB2-BD59-A6C34878D82A}">
                    <a16:rowId xmlns:a16="http://schemas.microsoft.com/office/drawing/2014/main" val="3119896777"/>
                  </a:ext>
                </a:extLst>
              </a:tr>
              <a:tr h="1379169">
                <a:tc>
                  <a:txBody>
                    <a:bodyPr/>
                    <a:lstStyle/>
                    <a:p>
                      <a:pPr algn="ctr"/>
                      <a:r>
                        <a:rPr lang="ru-RU" sz="1800" b="1" dirty="0">
                          <a:effectLst/>
                        </a:rPr>
                        <a:t>Эмоция</a:t>
                      </a:r>
                      <a:endParaRPr lang="ru-RU" sz="1800" b="1" dirty="0">
                        <a:latin typeface="+mn-lt"/>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u-RU" sz="1400" dirty="0">
                          <a:effectLst/>
                        </a:rPr>
                        <a:t>Психофизиологический процесс внутренней регуляции деятельности человека, отражающий субъективное оценочное отношение к существующим или возможным ситуациям или поведению</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u-RU" sz="1400" dirty="0">
                          <a:effectLst/>
                        </a:rPr>
                        <a:t>от лат. </a:t>
                      </a:r>
                      <a:r>
                        <a:rPr lang="ru-RU" sz="1400" dirty="0" err="1">
                          <a:effectLst/>
                        </a:rPr>
                        <a:t>emoveo</a:t>
                      </a:r>
                      <a:r>
                        <a:rPr lang="ru-RU" sz="1400" dirty="0">
                          <a:effectLst/>
                        </a:rPr>
                        <a:t> - потрясаю, волную</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u-RU" sz="1400" dirty="0">
                          <a:effectLst/>
                        </a:rPr>
                        <a:t>Эмоции относятся к эмоциональным процессам наряду с чувствами, от которых отличаются простотой: однозначной окраской (либо положительные, либо отрицательные) и отсутствием привязки к объекту.</a:t>
                      </a:r>
                      <a:endParaRPr lang="ru-RU" sz="1400" dirty="0">
                        <a:latin typeface="+mn-lt"/>
                      </a:endParaRPr>
                    </a:p>
                  </a:txBody>
                  <a:tcPr anchor="ctr"/>
                </a:tc>
                <a:extLst>
                  <a:ext uri="{0D108BD9-81ED-4DB2-BD59-A6C34878D82A}">
                    <a16:rowId xmlns:a16="http://schemas.microsoft.com/office/drawing/2014/main" val="3793357572"/>
                  </a:ext>
                </a:extLst>
              </a:tr>
            </a:tbl>
          </a:graphicData>
        </a:graphic>
      </p:graphicFrame>
    </p:spTree>
    <p:extLst>
      <p:ext uri="{BB962C8B-B14F-4D97-AF65-F5344CB8AC3E}">
        <p14:creationId xmlns:p14="http://schemas.microsoft.com/office/powerpoint/2010/main" val="3373716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80C7B5-88F7-4E93-AF6C-0714BEC960B5}"/>
              </a:ext>
            </a:extLst>
          </p:cNvPr>
          <p:cNvSpPr>
            <a:spLocks noGrp="1"/>
          </p:cNvSpPr>
          <p:nvPr>
            <p:ph type="title"/>
          </p:nvPr>
        </p:nvSpPr>
        <p:spPr>
          <a:xfrm>
            <a:off x="838200" y="474843"/>
            <a:ext cx="10515600" cy="722119"/>
          </a:xfrm>
        </p:spPr>
        <p:txBody>
          <a:bodyPr vert="horz" lIns="91440" tIns="45720" rIns="91440" bIns="45720" rtlCol="0" anchor="ctr">
            <a:noAutofit/>
          </a:bodyPr>
          <a:lstStyle/>
          <a:p>
            <a:pPr algn="ctr"/>
            <a:r>
              <a:rPr lang="ru-RU" sz="3200" b="1" dirty="0"/>
              <a:t>Типы конфликтов</a:t>
            </a:r>
          </a:p>
        </p:txBody>
      </p:sp>
      <p:graphicFrame>
        <p:nvGraphicFramePr>
          <p:cNvPr id="6" name="Таблица 5">
            <a:extLst>
              <a:ext uri="{FF2B5EF4-FFF2-40B4-BE49-F238E27FC236}">
                <a16:creationId xmlns:a16="http://schemas.microsoft.com/office/drawing/2014/main" id="{6E707120-04C2-48DD-BC60-D8AE6834C4FA}"/>
              </a:ext>
            </a:extLst>
          </p:cNvPr>
          <p:cNvGraphicFramePr>
            <a:graphicFrameLocks noGrp="1"/>
          </p:cNvGraphicFramePr>
          <p:nvPr>
            <p:extLst>
              <p:ext uri="{D42A27DB-BD31-4B8C-83A1-F6EECF244321}">
                <p14:modId xmlns:p14="http://schemas.microsoft.com/office/powerpoint/2010/main" val="1055765806"/>
              </p:ext>
            </p:extLst>
          </p:nvPr>
        </p:nvGraphicFramePr>
        <p:xfrm>
          <a:off x="395748" y="1196962"/>
          <a:ext cx="11255478" cy="5515203"/>
        </p:xfrm>
        <a:graphic>
          <a:graphicData uri="http://schemas.openxmlformats.org/drawingml/2006/table">
            <a:tbl>
              <a:tblPr firstRow="1" firstCol="1" bandRow="1">
                <a:tableStyleId>{93296810-A885-4BE3-A3E7-6D5BEEA58F35}</a:tableStyleId>
              </a:tblPr>
              <a:tblGrid>
                <a:gridCol w="1875504">
                  <a:extLst>
                    <a:ext uri="{9D8B030D-6E8A-4147-A177-3AD203B41FA5}">
                      <a16:colId xmlns:a16="http://schemas.microsoft.com/office/drawing/2014/main" val="1408432478"/>
                    </a:ext>
                  </a:extLst>
                </a:gridCol>
                <a:gridCol w="9379974">
                  <a:extLst>
                    <a:ext uri="{9D8B030D-6E8A-4147-A177-3AD203B41FA5}">
                      <a16:colId xmlns:a16="http://schemas.microsoft.com/office/drawing/2014/main" val="2934573555"/>
                    </a:ext>
                  </a:extLst>
                </a:gridCol>
              </a:tblGrid>
              <a:tr h="792363">
                <a:tc>
                  <a:txBody>
                    <a:bodyPr/>
                    <a:lstStyle/>
                    <a:p>
                      <a:pPr algn="ctr">
                        <a:lnSpc>
                          <a:spcPct val="107000"/>
                        </a:lnSpc>
                        <a:spcAft>
                          <a:spcPts val="800"/>
                        </a:spcAft>
                      </a:pPr>
                      <a:r>
                        <a:rPr lang="ru-RU" sz="1800" dirty="0">
                          <a:effectLst/>
                        </a:rPr>
                        <a:t>Тип конфликта</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800" dirty="0">
                          <a:effectLst/>
                        </a:rPr>
                        <a:t>Описание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759653"/>
                  </a:ext>
                </a:extLst>
              </a:tr>
              <a:tr h="539928">
                <a:tc>
                  <a:txBody>
                    <a:bodyPr/>
                    <a:lstStyle/>
                    <a:p>
                      <a:pPr indent="-9525" algn="ctr">
                        <a:lnSpc>
                          <a:spcPct val="150000"/>
                        </a:lnSpc>
                        <a:spcAft>
                          <a:spcPts val="800"/>
                        </a:spcAft>
                      </a:pPr>
                      <a:r>
                        <a:rPr lang="ru-RU" sz="1600" dirty="0">
                          <a:effectLst/>
                        </a:rPr>
                        <a:t>Истинный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161925" indent="-171450">
                        <a:lnSpc>
                          <a:spcPct val="100000"/>
                        </a:lnSpc>
                        <a:spcAft>
                          <a:spcPts val="600"/>
                        </a:spcAft>
                        <a:buFont typeface="Wingdings" panose="05000000000000000000" pitchFamily="2" charset="2"/>
                        <a:buChar char="Ø"/>
                      </a:pPr>
                      <a:r>
                        <a:rPr lang="ru-RU" sz="1400" dirty="0">
                          <a:effectLst/>
                          <a:latin typeface="+mn-lt"/>
                          <a:ea typeface="Calibri" panose="020F0502020204030204" pitchFamily="34" charset="0"/>
                          <a:cs typeface="Times New Roman" panose="02020603050405020304" pitchFamily="18" charset="0"/>
                        </a:rPr>
                        <a:t>Это объективно существующий тип конфликта, воспринимаемый «правильно».</a:t>
                      </a:r>
                    </a:p>
                    <a:p>
                      <a:pPr marL="161925" indent="-171450">
                        <a:lnSpc>
                          <a:spcPct val="100000"/>
                        </a:lnSpc>
                        <a:spcAft>
                          <a:spcPts val="600"/>
                        </a:spcAft>
                        <a:buFont typeface="Wingdings" panose="05000000000000000000" pitchFamily="2" charset="2"/>
                        <a:buChar char="Ø"/>
                      </a:pPr>
                      <a:r>
                        <a:rPr lang="ru-RU" sz="1400" dirty="0">
                          <a:effectLst/>
                          <a:latin typeface="+mn-lt"/>
                          <a:ea typeface="Calibri" panose="020F0502020204030204" pitchFamily="34" charset="0"/>
                          <a:cs typeface="Times New Roman" panose="02020603050405020304" pitchFamily="18" charset="0"/>
                        </a:rPr>
                        <a:t>Он не зависит от легко меняющихся условий среды. Так, если жена хочет использовать одну из комнат как студию для рисования, а муж хотел бы разместить там свой рабочий кабинет, мы имеем дело с «реальным, истинным» конфликтом. Это утверждение особенно верно, если и она, и он могут использовать эту комнату только в одно и то же время.</a:t>
                      </a:r>
                    </a:p>
                    <a:p>
                      <a:pPr marL="161925" indent="-171450">
                        <a:lnSpc>
                          <a:spcPct val="100000"/>
                        </a:lnSpc>
                        <a:spcAft>
                          <a:spcPts val="600"/>
                        </a:spcAft>
                        <a:buFont typeface="Wingdings" panose="05000000000000000000" pitchFamily="2" charset="2"/>
                        <a:buChar char="Ø"/>
                      </a:pPr>
                      <a:r>
                        <a:rPr lang="ru-RU" sz="1400" dirty="0">
                          <a:effectLst/>
                          <a:latin typeface="+mn-lt"/>
                          <a:ea typeface="Calibri" panose="020F0502020204030204" pitchFamily="34" charset="0"/>
                          <a:cs typeface="Times New Roman" panose="02020603050405020304" pitchFamily="18" charset="0"/>
                        </a:rPr>
                        <a:t>Истинные конфликты трудно разрешаются дружественным образом, если только участвующие стороны не начинают сотрудничать в деле разрешения обоюдной проблемы установления приоритетов или не приходят к соглашению относительно нейтрального и взаимно признанного институционального механизма разрешения конфликта (например, арбитража или подбрасывания монетки).</a:t>
                      </a:r>
                    </a:p>
                  </a:txBody>
                  <a:tcPr marL="144000" marR="144000" marT="72000" marB="72000"/>
                </a:tc>
                <a:extLst>
                  <a:ext uri="{0D108BD9-81ED-4DB2-BD59-A6C34878D82A}">
                    <a16:rowId xmlns:a16="http://schemas.microsoft.com/office/drawing/2014/main" val="2848891032"/>
                  </a:ext>
                </a:extLst>
              </a:tr>
              <a:tr h="539928">
                <a:tc>
                  <a:txBody>
                    <a:bodyPr/>
                    <a:lstStyle/>
                    <a:p>
                      <a:pPr indent="-9525" algn="ctr">
                        <a:lnSpc>
                          <a:spcPct val="150000"/>
                        </a:lnSpc>
                        <a:spcAft>
                          <a:spcPts val="800"/>
                        </a:spcAft>
                      </a:pPr>
                      <a:r>
                        <a:rPr lang="ru-RU" sz="1600" dirty="0">
                          <a:effectLst/>
                        </a:rPr>
                        <a:t>Случайный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161925" indent="-171450" algn="l" defTabSz="914400" rtl="0" eaLnBrk="1" latinLnBrk="0" hangingPunct="1">
                        <a:lnSpc>
                          <a:spcPct val="100000"/>
                        </a:lnSpc>
                        <a:spcAft>
                          <a:spcPts val="600"/>
                        </a:spcAft>
                        <a:buFont typeface="Wingdings" panose="05000000000000000000" pitchFamily="2" charset="2"/>
                        <a:buChar char="Ø"/>
                      </a:pPr>
                      <a:r>
                        <a:rPr lang="ru-RU" sz="1400" kern="1200" dirty="0">
                          <a:solidFill>
                            <a:schemeClr val="dk1"/>
                          </a:solidFill>
                          <a:effectLst/>
                          <a:latin typeface="+mn-lt"/>
                          <a:ea typeface="Calibri" panose="020F0502020204030204" pitchFamily="34" charset="0"/>
                          <a:cs typeface="Times New Roman" panose="02020603050405020304" pitchFamily="18" charset="0"/>
                        </a:rPr>
                        <a:t>В этом случае существование конфликта зависит от некоего набора обстоятельств, не осознаваемого конфликтующими сторонами. Таким образом, истинный конфликт, рассмотренный в предыдущем абзаце, можно рассматривать как «случайный», если бы был какой-нибудь чердак, или гараж, или другое помещение, которое можно было бы легко превратить в студию или кабинет.</a:t>
                      </a:r>
                    </a:p>
                    <a:p>
                      <a:pPr marL="161925" indent="-171450" algn="l" defTabSz="914400" rtl="0" eaLnBrk="1" latinLnBrk="0" hangingPunct="1">
                        <a:lnSpc>
                          <a:spcPct val="100000"/>
                        </a:lnSpc>
                        <a:spcAft>
                          <a:spcPts val="600"/>
                        </a:spcAft>
                        <a:buFont typeface="Wingdings" panose="05000000000000000000" pitchFamily="2" charset="2"/>
                        <a:buChar char="Ø"/>
                      </a:pPr>
                      <a:r>
                        <a:rPr lang="ru-RU" sz="1400" kern="1200" dirty="0">
                          <a:solidFill>
                            <a:schemeClr val="dk1"/>
                          </a:solidFill>
                          <a:effectLst/>
                          <a:latin typeface="+mn-lt"/>
                          <a:ea typeface="Calibri" panose="020F0502020204030204" pitchFamily="34" charset="0"/>
                          <a:cs typeface="Times New Roman" panose="02020603050405020304" pitchFamily="18" charset="0"/>
                        </a:rPr>
                        <a:t>Случайный конфликт не имеет места, если признается существование альтернативных ресурсов для удовлетворения нужд конфликтующих</a:t>
                      </a:r>
                    </a:p>
                    <a:p>
                      <a:pPr marL="161925" indent="-171450" algn="l" defTabSz="914400" rtl="0" eaLnBrk="1" latinLnBrk="0" hangingPunct="1">
                        <a:lnSpc>
                          <a:spcPct val="100000"/>
                        </a:lnSpc>
                        <a:spcAft>
                          <a:spcPts val="600"/>
                        </a:spcAft>
                        <a:buFont typeface="Wingdings" panose="05000000000000000000" pitchFamily="2" charset="2"/>
                        <a:buChar char="Ø"/>
                      </a:pPr>
                      <a:r>
                        <a:rPr lang="ru-RU" sz="1400" kern="1200" dirty="0">
                          <a:solidFill>
                            <a:schemeClr val="dk1"/>
                          </a:solidFill>
                          <a:effectLst/>
                          <a:latin typeface="+mn-lt"/>
                          <a:ea typeface="Calibri" panose="020F0502020204030204" pitchFamily="34" charset="0"/>
                          <a:cs typeface="Times New Roman" panose="02020603050405020304" pitchFamily="18" charset="0"/>
                        </a:rPr>
                        <a:t>«Случайные» конфликты трудно разрешать только в тех случаях, когда возможности маневра для конфликтующих слишком узки как результат недостаточных познавательных ресурсов или же сильных эмоциональных трений.</a:t>
                      </a:r>
                    </a:p>
                    <a:p>
                      <a:pPr marL="161925" indent="-171450" algn="l" defTabSz="914400" rtl="0" eaLnBrk="1" latinLnBrk="0" hangingPunct="1">
                        <a:lnSpc>
                          <a:spcPct val="100000"/>
                        </a:lnSpc>
                        <a:spcAft>
                          <a:spcPts val="600"/>
                        </a:spcAft>
                        <a:buFont typeface="Wingdings" panose="05000000000000000000" pitchFamily="2" charset="2"/>
                        <a:buChar char="Ø"/>
                      </a:pPr>
                      <a:r>
                        <a:rPr lang="ru-RU" sz="1400" kern="1200" dirty="0">
                          <a:solidFill>
                            <a:schemeClr val="dk1"/>
                          </a:solidFill>
                          <a:effectLst/>
                          <a:latin typeface="+mn-lt"/>
                          <a:ea typeface="Calibri" panose="020F0502020204030204" pitchFamily="34" charset="0"/>
                          <a:cs typeface="Times New Roman" panose="02020603050405020304" pitchFamily="18" charset="0"/>
                        </a:rPr>
                        <a:t>Кроме того, если предмет «случайного» конфликта стал настолько важен, что его замена альтернативой может привести к потере лица, конфликт теряет свою «случайность» и легкую </a:t>
                      </a:r>
                      <a:r>
                        <a:rPr lang="ru-RU" sz="1400" kern="1200" dirty="0" err="1">
                          <a:solidFill>
                            <a:schemeClr val="dk1"/>
                          </a:solidFill>
                          <a:effectLst/>
                          <a:latin typeface="+mn-lt"/>
                          <a:ea typeface="Calibri" panose="020F0502020204030204" pitchFamily="34" charset="0"/>
                          <a:cs typeface="Times New Roman" panose="02020603050405020304" pitchFamily="18" charset="0"/>
                        </a:rPr>
                        <a:t>разрешаемость</a:t>
                      </a:r>
                      <a:endParaRPr lang="ru-RU" sz="1400" kern="1200" dirty="0">
                        <a:solidFill>
                          <a:schemeClr val="dk1"/>
                        </a:solidFill>
                        <a:effectLst/>
                        <a:latin typeface="+mn-lt"/>
                        <a:ea typeface="Calibri" panose="020F0502020204030204" pitchFamily="34" charset="0"/>
                        <a:cs typeface="Times New Roman" panose="02020603050405020304" pitchFamily="18" charset="0"/>
                      </a:endParaRPr>
                    </a:p>
                  </a:txBody>
                  <a:tcPr marL="144000" marR="144000" marT="72000" marB="72000"/>
                </a:tc>
                <a:extLst>
                  <a:ext uri="{0D108BD9-81ED-4DB2-BD59-A6C34878D82A}">
                    <a16:rowId xmlns:a16="http://schemas.microsoft.com/office/drawing/2014/main" val="69262384"/>
                  </a:ext>
                </a:extLst>
              </a:tr>
            </a:tbl>
          </a:graphicData>
        </a:graphic>
      </p:graphicFrame>
    </p:spTree>
    <p:extLst>
      <p:ext uri="{BB962C8B-B14F-4D97-AF65-F5344CB8AC3E}">
        <p14:creationId xmlns:p14="http://schemas.microsoft.com/office/powerpoint/2010/main" val="272876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80C7B5-88F7-4E93-AF6C-0714BEC960B5}"/>
              </a:ext>
            </a:extLst>
          </p:cNvPr>
          <p:cNvSpPr>
            <a:spLocks noGrp="1"/>
          </p:cNvSpPr>
          <p:nvPr>
            <p:ph type="title"/>
          </p:nvPr>
        </p:nvSpPr>
        <p:spPr>
          <a:xfrm>
            <a:off x="838200" y="474843"/>
            <a:ext cx="10515600" cy="722119"/>
          </a:xfrm>
        </p:spPr>
        <p:txBody>
          <a:bodyPr vert="horz" lIns="91440" tIns="45720" rIns="91440" bIns="45720" rtlCol="0" anchor="ctr">
            <a:noAutofit/>
          </a:bodyPr>
          <a:lstStyle/>
          <a:p>
            <a:pPr algn="ctr"/>
            <a:r>
              <a:rPr lang="ru-RU" sz="3200" b="1" dirty="0"/>
              <a:t>Типы конфликтов</a:t>
            </a:r>
          </a:p>
        </p:txBody>
      </p:sp>
      <p:graphicFrame>
        <p:nvGraphicFramePr>
          <p:cNvPr id="6" name="Таблица 5">
            <a:extLst>
              <a:ext uri="{FF2B5EF4-FFF2-40B4-BE49-F238E27FC236}">
                <a16:creationId xmlns:a16="http://schemas.microsoft.com/office/drawing/2014/main" id="{6E707120-04C2-48DD-BC60-D8AE6834C4FA}"/>
              </a:ext>
            </a:extLst>
          </p:cNvPr>
          <p:cNvGraphicFramePr>
            <a:graphicFrameLocks noGrp="1"/>
          </p:cNvGraphicFramePr>
          <p:nvPr>
            <p:extLst>
              <p:ext uri="{D42A27DB-BD31-4B8C-83A1-F6EECF244321}">
                <p14:modId xmlns:p14="http://schemas.microsoft.com/office/powerpoint/2010/main" val="3910451917"/>
              </p:ext>
            </p:extLst>
          </p:nvPr>
        </p:nvGraphicFramePr>
        <p:xfrm>
          <a:off x="395748" y="1196961"/>
          <a:ext cx="11255478" cy="5590679"/>
        </p:xfrm>
        <a:graphic>
          <a:graphicData uri="http://schemas.openxmlformats.org/drawingml/2006/table">
            <a:tbl>
              <a:tblPr firstRow="1" firstCol="1" bandRow="1">
                <a:tableStyleId>{93296810-A885-4BE3-A3E7-6D5BEEA58F35}</a:tableStyleId>
              </a:tblPr>
              <a:tblGrid>
                <a:gridCol w="1875504">
                  <a:extLst>
                    <a:ext uri="{9D8B030D-6E8A-4147-A177-3AD203B41FA5}">
                      <a16:colId xmlns:a16="http://schemas.microsoft.com/office/drawing/2014/main" val="1408432478"/>
                    </a:ext>
                  </a:extLst>
                </a:gridCol>
                <a:gridCol w="9379974">
                  <a:extLst>
                    <a:ext uri="{9D8B030D-6E8A-4147-A177-3AD203B41FA5}">
                      <a16:colId xmlns:a16="http://schemas.microsoft.com/office/drawing/2014/main" val="2934573555"/>
                    </a:ext>
                  </a:extLst>
                </a:gridCol>
              </a:tblGrid>
              <a:tr h="1074685">
                <a:tc>
                  <a:txBody>
                    <a:bodyPr/>
                    <a:lstStyle/>
                    <a:p>
                      <a:pPr algn="ctr">
                        <a:lnSpc>
                          <a:spcPct val="107000"/>
                        </a:lnSpc>
                        <a:spcAft>
                          <a:spcPts val="800"/>
                        </a:spcAft>
                      </a:pPr>
                      <a:r>
                        <a:rPr lang="ru-RU" sz="1800" dirty="0">
                          <a:effectLst/>
                        </a:rPr>
                        <a:t>Тип конфликта</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800" dirty="0">
                          <a:effectLst/>
                        </a:rPr>
                        <a:t>Описание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759653"/>
                  </a:ext>
                </a:extLst>
              </a:tr>
              <a:tr h="1728680">
                <a:tc>
                  <a:txBody>
                    <a:bodyPr/>
                    <a:lstStyle/>
                    <a:p>
                      <a:pPr indent="-9525" algn="ctr">
                        <a:lnSpc>
                          <a:spcPct val="150000"/>
                        </a:lnSpc>
                        <a:spcAft>
                          <a:spcPts val="800"/>
                        </a:spcAft>
                      </a:pPr>
                      <a:r>
                        <a:rPr lang="ru-RU" sz="1600" dirty="0">
                          <a:effectLst/>
                        </a:rPr>
                        <a:t>Подмененный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400" dirty="0">
                          <a:effectLst/>
                          <a:latin typeface="+mn-lt"/>
                          <a:ea typeface="Calibri" panose="020F0502020204030204" pitchFamily="34" charset="0"/>
                          <a:cs typeface="Times New Roman" panose="02020603050405020304" pitchFamily="18" charset="0"/>
                        </a:rPr>
                        <a:t>Когда предмет конфликта по той или иной причине невозможно обсуждать вслух (например, стыдно, неудобно, неприлично, не принято в обществе), и его подменяют другим.  Поэтому появляется конфликт невыраженный – конфликт-основа – и конфликт выраженный- -конфликт-манифест. </a:t>
                      </a:r>
                    </a:p>
                    <a:p>
                      <a:pPr indent="-9525">
                        <a:lnSpc>
                          <a:spcPct val="150000"/>
                        </a:lnSpc>
                        <a:spcAft>
                          <a:spcPts val="800"/>
                        </a:spcAft>
                      </a:pPr>
                      <a:r>
                        <a:rPr lang="ru-RU" sz="1400" dirty="0">
                          <a:effectLst/>
                          <a:latin typeface="+mn-lt"/>
                          <a:ea typeface="Calibri" panose="020F0502020204030204" pitchFamily="34" charset="0"/>
                          <a:cs typeface="Times New Roman" panose="02020603050405020304" pitchFamily="18" charset="0"/>
                        </a:rPr>
                        <a:t>Конфликт-манифест может принимать разные формы: невротическая персона, постоянно озабоченная тем, выключена ли плита; спор двух братьев о том, какую программу ТВ смотреть; конфликт между школьным советом и профсоюзом учителей по поводу учительских назначений; международный спор по поводу обвинений в нарушении воздушного пространства. Каждый из этих конфликтов-манифестов может быть симптомом конфликта-основы. Чаще всего имеет временное решение.</a:t>
                      </a:r>
                    </a:p>
                  </a:txBody>
                  <a:tcPr marL="68580" marR="68580" marT="0" marB="0"/>
                </a:tc>
                <a:extLst>
                  <a:ext uri="{0D108BD9-81ED-4DB2-BD59-A6C34878D82A}">
                    <a16:rowId xmlns:a16="http://schemas.microsoft.com/office/drawing/2014/main" val="950295029"/>
                  </a:ext>
                </a:extLst>
              </a:tr>
              <a:tr h="1821896">
                <a:tc>
                  <a:txBody>
                    <a:bodyPr/>
                    <a:lstStyle/>
                    <a:p>
                      <a:pPr indent="-9525" algn="ctr">
                        <a:lnSpc>
                          <a:spcPct val="150000"/>
                        </a:lnSpc>
                        <a:spcAft>
                          <a:spcPts val="800"/>
                        </a:spcAft>
                      </a:pPr>
                      <a:r>
                        <a:rPr lang="ru-RU" sz="1600" dirty="0" err="1">
                          <a:effectLst/>
                        </a:rPr>
                        <a:t>Безатрибутивный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400" dirty="0">
                          <a:effectLst/>
                          <a:latin typeface="+mn-lt"/>
                          <a:ea typeface="Calibri" panose="020F0502020204030204" pitchFamily="34" charset="0"/>
                          <a:cs typeface="Times New Roman" panose="02020603050405020304" pitchFamily="18" charset="0"/>
                        </a:rPr>
                        <a:t>Здесь мы имеем дело с неподлинными участниками конфликта и, как результат, с неподлинным основанием конфликта. «Разделяй и властвуй» — это известная формула ослабления группы путем разжигания внутреннего конфликта с целью скрыть истинный конфликт между группой и ее завоевателем. Аналогично, если наблюдается дефицит рабочих мест, то белые и черные рабочие скорее будут клеймить не правительство или социальную систему, а друг друга. Такая ошибка может быть следствием косвенного влияния идеологии, которая склонна объяснять экономические проблемы дефектами отдельных людей или групп, а не экономической системы. </a:t>
                      </a:r>
                    </a:p>
                  </a:txBody>
                  <a:tcPr marL="68580" marR="68580" marT="0" marB="0"/>
                </a:tc>
                <a:extLst>
                  <a:ext uri="{0D108BD9-81ED-4DB2-BD59-A6C34878D82A}">
                    <a16:rowId xmlns:a16="http://schemas.microsoft.com/office/drawing/2014/main" val="2745385947"/>
                  </a:ext>
                </a:extLst>
              </a:tr>
            </a:tbl>
          </a:graphicData>
        </a:graphic>
      </p:graphicFrame>
    </p:spTree>
    <p:extLst>
      <p:ext uri="{BB962C8B-B14F-4D97-AF65-F5344CB8AC3E}">
        <p14:creationId xmlns:p14="http://schemas.microsoft.com/office/powerpoint/2010/main" val="233755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80C7B5-88F7-4E93-AF6C-0714BEC960B5}"/>
              </a:ext>
            </a:extLst>
          </p:cNvPr>
          <p:cNvSpPr>
            <a:spLocks noGrp="1"/>
          </p:cNvSpPr>
          <p:nvPr>
            <p:ph type="title"/>
          </p:nvPr>
        </p:nvSpPr>
        <p:spPr>
          <a:xfrm>
            <a:off x="838200" y="474844"/>
            <a:ext cx="10515600" cy="624284"/>
          </a:xfrm>
        </p:spPr>
        <p:txBody>
          <a:bodyPr vert="horz" lIns="91440" tIns="45720" rIns="91440" bIns="45720" rtlCol="0" anchor="ctr">
            <a:noAutofit/>
          </a:bodyPr>
          <a:lstStyle/>
          <a:p>
            <a:pPr algn="ctr"/>
            <a:r>
              <a:rPr lang="ru-RU" sz="3200" b="1" dirty="0"/>
              <a:t>Типы конфликтов</a:t>
            </a:r>
          </a:p>
        </p:txBody>
      </p:sp>
      <p:graphicFrame>
        <p:nvGraphicFramePr>
          <p:cNvPr id="6" name="Таблица 5">
            <a:extLst>
              <a:ext uri="{FF2B5EF4-FFF2-40B4-BE49-F238E27FC236}">
                <a16:creationId xmlns:a16="http://schemas.microsoft.com/office/drawing/2014/main" id="{6E707120-04C2-48DD-BC60-D8AE6834C4FA}"/>
              </a:ext>
            </a:extLst>
          </p:cNvPr>
          <p:cNvGraphicFramePr>
            <a:graphicFrameLocks noGrp="1"/>
          </p:cNvGraphicFramePr>
          <p:nvPr>
            <p:extLst>
              <p:ext uri="{D42A27DB-BD31-4B8C-83A1-F6EECF244321}">
                <p14:modId xmlns:p14="http://schemas.microsoft.com/office/powerpoint/2010/main" val="3146884519"/>
              </p:ext>
            </p:extLst>
          </p:nvPr>
        </p:nvGraphicFramePr>
        <p:xfrm>
          <a:off x="395748" y="1196962"/>
          <a:ext cx="11255478" cy="4853642"/>
        </p:xfrm>
        <a:graphic>
          <a:graphicData uri="http://schemas.openxmlformats.org/drawingml/2006/table">
            <a:tbl>
              <a:tblPr firstRow="1" firstCol="1" bandRow="1">
                <a:tableStyleId>{93296810-A885-4BE3-A3E7-6D5BEEA58F35}</a:tableStyleId>
              </a:tblPr>
              <a:tblGrid>
                <a:gridCol w="1870797">
                  <a:extLst>
                    <a:ext uri="{9D8B030D-6E8A-4147-A177-3AD203B41FA5}">
                      <a16:colId xmlns:a16="http://schemas.microsoft.com/office/drawing/2014/main" val="1408432478"/>
                    </a:ext>
                  </a:extLst>
                </a:gridCol>
                <a:gridCol w="9384681">
                  <a:extLst>
                    <a:ext uri="{9D8B030D-6E8A-4147-A177-3AD203B41FA5}">
                      <a16:colId xmlns:a16="http://schemas.microsoft.com/office/drawing/2014/main" val="2934573555"/>
                    </a:ext>
                  </a:extLst>
                </a:gridCol>
              </a:tblGrid>
              <a:tr h="1312450">
                <a:tc>
                  <a:txBody>
                    <a:bodyPr/>
                    <a:lstStyle/>
                    <a:p>
                      <a:pPr algn="ctr">
                        <a:lnSpc>
                          <a:spcPct val="107000"/>
                        </a:lnSpc>
                        <a:spcAft>
                          <a:spcPts val="800"/>
                        </a:spcAft>
                      </a:pPr>
                      <a:r>
                        <a:rPr lang="ru-RU" sz="1800" dirty="0">
                          <a:effectLst/>
                        </a:rPr>
                        <a:t>Тип конфликта</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800" dirty="0">
                          <a:effectLst/>
                        </a:rPr>
                        <a:t>Описание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759653"/>
                  </a:ext>
                </a:extLst>
              </a:tr>
              <a:tr h="1770596">
                <a:tc>
                  <a:txBody>
                    <a:bodyPr/>
                    <a:lstStyle/>
                    <a:p>
                      <a:pPr indent="-9525" algn="ctr">
                        <a:lnSpc>
                          <a:spcPct val="150000"/>
                        </a:lnSpc>
                        <a:spcAft>
                          <a:spcPts val="800"/>
                        </a:spcAft>
                      </a:pPr>
                      <a:r>
                        <a:rPr lang="ru-RU" sz="1600" dirty="0" err="1">
                          <a:effectLst/>
                        </a:rPr>
                        <a:t>Латентый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400" dirty="0">
                          <a:effectLst/>
                          <a:latin typeface="+mn-lt"/>
                          <a:ea typeface="Calibri" panose="020F0502020204030204" pitchFamily="34" charset="0"/>
                          <a:cs typeface="Times New Roman" panose="02020603050405020304" pitchFamily="18" charset="0"/>
                        </a:rPr>
                        <a:t>Это такой конфликт, который должен возникнуть, но не возникает. Чаще всего это происходит из-за того, что участники не замечают, не видят, не осознают ренального положения дел. Например, дискриминация. Если женщина полагает, что доминирующее положение мужчин в экономике и политике нормально, она не будет бороться против мужского шовинизма, но даже если она отрицает превосходство мужчин, она не будет бороться за права женщин, пока не осознает существующую дискриминацию в их отношении. </a:t>
                      </a:r>
                    </a:p>
                  </a:txBody>
                  <a:tcPr marL="68580" marR="68580" marT="0" marB="0"/>
                </a:tc>
                <a:extLst>
                  <a:ext uri="{0D108BD9-81ED-4DB2-BD59-A6C34878D82A}">
                    <a16:rowId xmlns:a16="http://schemas.microsoft.com/office/drawing/2014/main" val="1140646548"/>
                  </a:ext>
                </a:extLst>
              </a:tr>
              <a:tr h="1770596">
                <a:tc>
                  <a:txBody>
                    <a:bodyPr/>
                    <a:lstStyle/>
                    <a:p>
                      <a:pPr indent="-9525" algn="ctr">
                        <a:lnSpc>
                          <a:spcPct val="150000"/>
                        </a:lnSpc>
                        <a:spcAft>
                          <a:spcPts val="800"/>
                        </a:spcAft>
                      </a:pPr>
                      <a:r>
                        <a:rPr lang="ru-RU" sz="1600" dirty="0">
                          <a:effectLst/>
                        </a:rPr>
                        <a:t>Фальшивый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400" dirty="0">
                          <a:effectLst/>
                          <a:latin typeface="+mn-lt"/>
                          <a:ea typeface="Calibri" panose="020F0502020204030204" pitchFamily="34" charset="0"/>
                          <a:cs typeface="Times New Roman" panose="02020603050405020304" pitchFamily="18" charset="0"/>
                        </a:rPr>
                        <a:t>Имеется в виду возникновение конфликта, когда для этого отсутствуют объективные условия. Такой </a:t>
                      </a:r>
                      <a:r>
                        <a:rPr lang="ru-RU" sz="1400" kern="1200" dirty="0">
                          <a:solidFill>
                            <a:schemeClr val="dk1"/>
                          </a:solidFill>
                          <a:effectLst/>
                          <a:latin typeface="+mn-lt"/>
                          <a:ea typeface="Calibri" panose="020F0502020204030204" pitchFamily="34" charset="0"/>
                          <a:cs typeface="Times New Roman" panose="02020603050405020304" pitchFamily="18" charset="0"/>
                        </a:rPr>
                        <a:t>конфликт</a:t>
                      </a:r>
                      <a:r>
                        <a:rPr lang="ru-RU" sz="1400" dirty="0">
                          <a:effectLst/>
                          <a:latin typeface="+mn-lt"/>
                          <a:ea typeface="Calibri" panose="020F0502020204030204" pitchFamily="34" charset="0"/>
                          <a:cs typeface="Times New Roman" panose="02020603050405020304" pitchFamily="18" charset="0"/>
                        </a:rPr>
                        <a:t> всегда предполагает неверное восприятие или неверное понимание. Учитывая известную «неаккуратность» восприятия индивидов, групп и даже народов, такие конфликты можно назвать всеобъемлющими, и они встречаются повсеместно. Возникший фальшивый конфликт может породить новые мотивы, которые превратят его в настоящий. Такое превращение более вероятно в сопернической среде, чем в кооперативной. </a:t>
                      </a:r>
                    </a:p>
                  </a:txBody>
                  <a:tcPr marL="68580" marR="68580" marT="0" marB="0"/>
                </a:tc>
                <a:extLst>
                  <a:ext uri="{0D108BD9-81ED-4DB2-BD59-A6C34878D82A}">
                    <a16:rowId xmlns:a16="http://schemas.microsoft.com/office/drawing/2014/main" val="627981064"/>
                  </a:ext>
                </a:extLst>
              </a:tr>
            </a:tbl>
          </a:graphicData>
        </a:graphic>
      </p:graphicFrame>
    </p:spTree>
    <p:extLst>
      <p:ext uri="{BB962C8B-B14F-4D97-AF65-F5344CB8AC3E}">
        <p14:creationId xmlns:p14="http://schemas.microsoft.com/office/powerpoint/2010/main" val="2388486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8B122-5FD1-40BE-B4AA-19F8B8462898}"/>
              </a:ext>
            </a:extLst>
          </p:cNvPr>
          <p:cNvSpPr>
            <a:spLocks noGrp="1"/>
          </p:cNvSpPr>
          <p:nvPr>
            <p:ph type="title"/>
          </p:nvPr>
        </p:nvSpPr>
        <p:spPr>
          <a:xfrm>
            <a:off x="838200" y="68095"/>
            <a:ext cx="10515600" cy="655802"/>
          </a:xfrm>
        </p:spPr>
        <p:txBody>
          <a:bodyPr vert="horz" lIns="91440" tIns="45720" rIns="91440" bIns="45720" rtlCol="0" anchor="ctr">
            <a:noAutofit/>
          </a:bodyPr>
          <a:lstStyle/>
          <a:p>
            <a:pPr algn="ctr"/>
            <a:r>
              <a:rPr lang="ru-RU" sz="3200" b="1" dirty="0"/>
              <a:t>Основные </a:t>
            </a:r>
            <a:r>
              <a:rPr lang="ru-RU" sz="3200" b="1" dirty="0" err="1"/>
              <a:t>конфликтогены</a:t>
            </a:r>
            <a:endParaRPr lang="ru-RU" sz="3200" b="1" dirty="0"/>
          </a:p>
        </p:txBody>
      </p:sp>
      <p:graphicFrame>
        <p:nvGraphicFramePr>
          <p:cNvPr id="5" name="Таблица 4">
            <a:extLst>
              <a:ext uri="{FF2B5EF4-FFF2-40B4-BE49-F238E27FC236}">
                <a16:creationId xmlns:a16="http://schemas.microsoft.com/office/drawing/2014/main" id="{A5B70A41-0972-4E45-B624-EDA24E0CB759}"/>
              </a:ext>
            </a:extLst>
          </p:cNvPr>
          <p:cNvGraphicFramePr>
            <a:graphicFrameLocks noGrp="1"/>
          </p:cNvGraphicFramePr>
          <p:nvPr>
            <p:extLst>
              <p:ext uri="{D42A27DB-BD31-4B8C-83A1-F6EECF244321}">
                <p14:modId xmlns:p14="http://schemas.microsoft.com/office/powerpoint/2010/main" val="2650115720"/>
              </p:ext>
            </p:extLst>
          </p:nvPr>
        </p:nvGraphicFramePr>
        <p:xfrm>
          <a:off x="486383" y="723896"/>
          <a:ext cx="11468911" cy="5949276"/>
        </p:xfrm>
        <a:graphic>
          <a:graphicData uri="http://schemas.openxmlformats.org/drawingml/2006/table">
            <a:tbl>
              <a:tblPr firstRow="1" firstCol="1" bandRow="1">
                <a:tableStyleId>{21E4AEA4-8DFA-4A89-87EB-49C32662AFE0}</a:tableStyleId>
              </a:tblPr>
              <a:tblGrid>
                <a:gridCol w="3104330">
                  <a:extLst>
                    <a:ext uri="{9D8B030D-6E8A-4147-A177-3AD203B41FA5}">
                      <a16:colId xmlns:a16="http://schemas.microsoft.com/office/drawing/2014/main" val="1408432478"/>
                    </a:ext>
                  </a:extLst>
                </a:gridCol>
                <a:gridCol w="8364581">
                  <a:extLst>
                    <a:ext uri="{9D8B030D-6E8A-4147-A177-3AD203B41FA5}">
                      <a16:colId xmlns:a16="http://schemas.microsoft.com/office/drawing/2014/main" val="2934573555"/>
                    </a:ext>
                  </a:extLst>
                </a:gridCol>
              </a:tblGrid>
              <a:tr h="428392">
                <a:tc>
                  <a:txBody>
                    <a:bodyPr/>
                    <a:lstStyle/>
                    <a:p>
                      <a:pPr algn="ctr">
                        <a:lnSpc>
                          <a:spcPct val="107000"/>
                        </a:lnSpc>
                        <a:spcAft>
                          <a:spcPts val="800"/>
                        </a:spcAft>
                      </a:pPr>
                      <a:r>
                        <a:rPr lang="ru-RU" sz="1800" dirty="0">
                          <a:effectLst/>
                        </a:rPr>
                        <a:t>Тип конфликта</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600" dirty="0">
                          <a:effectLst/>
                        </a:rPr>
                        <a:t>Описание</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759653"/>
                  </a:ext>
                </a:extLst>
              </a:tr>
              <a:tr h="1191000">
                <a:tc>
                  <a:txBody>
                    <a:bodyPr/>
                    <a:lstStyle/>
                    <a:p>
                      <a:pPr indent="-9525" algn="ctr">
                        <a:lnSpc>
                          <a:spcPct val="150000"/>
                        </a:lnSpc>
                        <a:spcAft>
                          <a:spcPts val="800"/>
                        </a:spcAft>
                      </a:pPr>
                      <a:r>
                        <a:rPr lang="ru-RU" sz="1600" dirty="0">
                          <a:effectLst/>
                        </a:rPr>
                        <a:t>Контроль над ресурсами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200" dirty="0">
                          <a:effectLst/>
                          <a:latin typeface="+mn-lt"/>
                          <a:ea typeface="Calibri" panose="020F0502020204030204" pitchFamily="34" charset="0"/>
                          <a:cs typeface="Times New Roman" panose="02020603050405020304" pitchFamily="18" charset="0"/>
                        </a:rPr>
                        <a:t>Такие ресурсы, как пространство, деньги, собственность, власть, престиж, пища и т. д., могут рассматриваться как неделимые, и, если две стороны или более предъявляют претензии на обладание этим ресурсом или его частью, между ними очень вероятно возникновение конфликта. Конфликты подобного типа трудно разрешать конструктивно, если имеешь дело с жесткой фиксацией конфликтующих на конкретном ресурсе и нет мало-мальски удовлетворительных заменителей</a:t>
                      </a:r>
                    </a:p>
                  </a:txBody>
                  <a:tcPr marL="68580" marR="68580" marT="0" marB="0"/>
                </a:tc>
                <a:extLst>
                  <a:ext uri="{0D108BD9-81ED-4DB2-BD59-A6C34878D82A}">
                    <a16:rowId xmlns:a16="http://schemas.microsoft.com/office/drawing/2014/main" val="2848891032"/>
                  </a:ext>
                </a:extLst>
              </a:tr>
              <a:tr h="1191000">
                <a:tc>
                  <a:txBody>
                    <a:bodyPr/>
                    <a:lstStyle/>
                    <a:p>
                      <a:pPr indent="-9525" algn="ctr">
                        <a:lnSpc>
                          <a:spcPct val="150000"/>
                        </a:lnSpc>
                        <a:spcAft>
                          <a:spcPts val="800"/>
                        </a:spcAft>
                      </a:pPr>
                      <a:r>
                        <a:rPr lang="ru-RU" sz="1600" dirty="0">
                          <a:effectLst/>
                        </a:rPr>
                        <a:t>Предпочтения и антипатии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200" kern="1200" dirty="0">
                          <a:solidFill>
                            <a:schemeClr val="dk1"/>
                          </a:solidFill>
                          <a:effectLst/>
                          <a:latin typeface="+mn-lt"/>
                          <a:ea typeface="+mn-ea"/>
                          <a:cs typeface="+mn-cs"/>
                        </a:rPr>
                        <a:t>Многие конфликты связаны с пересечением или вторжением деятельности или предпочтений одного человека или группы в деятельность и предпочтения других. Суть конфликта не в абстрактном праве одних иметь предпочтения и т. п., а в том, насколько они мешают предпочтениям и симпатиям других. Такие конфликты легко решаются простым дистанцированием с тем, чтобы не проявлять свои предпочтения и хобби в одно и то же время в одном и том же месте.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62384"/>
                  </a:ext>
                </a:extLst>
              </a:tr>
              <a:tr h="1095553">
                <a:tc>
                  <a:txBody>
                    <a:bodyPr/>
                    <a:lstStyle/>
                    <a:p>
                      <a:pPr indent="-9525" algn="ctr">
                        <a:lnSpc>
                          <a:spcPct val="150000"/>
                        </a:lnSpc>
                        <a:spcAft>
                          <a:spcPts val="800"/>
                        </a:spcAft>
                      </a:pPr>
                      <a:r>
                        <a:rPr lang="ru-RU" sz="1600" dirty="0">
                          <a:effectLst/>
                        </a:rPr>
                        <a:t>Ценности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200" kern="1200" dirty="0">
                          <a:solidFill>
                            <a:schemeClr val="dk1"/>
                          </a:solidFill>
                          <a:effectLst/>
                          <a:latin typeface="+mn-lt"/>
                          <a:ea typeface="+mn-ea"/>
                          <a:cs typeface="+mn-cs"/>
                        </a:rPr>
                        <a:t>Многие конфликты касаются того, «как должно быть». Ценностные конфликты могут возникать вокруг тех или иных вопросов, когда сталкиваются различные идеологические или религиозные ценности. Но не различие во взглядах само по себе ведет к конфликту. – дело в желании одной из сторон установить свои ценности как доминирующие и обязательные даже для тех, кто не согласен с ними.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295029"/>
                  </a:ext>
                </a:extLst>
              </a:tr>
              <a:tr h="947778">
                <a:tc>
                  <a:txBody>
                    <a:bodyPr/>
                    <a:lstStyle/>
                    <a:p>
                      <a:pPr indent="-9525" algn="ctr">
                        <a:lnSpc>
                          <a:spcPct val="150000"/>
                        </a:lnSpc>
                        <a:spcAft>
                          <a:spcPts val="800"/>
                        </a:spcAft>
                      </a:pPr>
                      <a:r>
                        <a:rPr lang="ru-RU" sz="1600" dirty="0">
                          <a:effectLst/>
                        </a:rPr>
                        <a:t>Представления</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200" dirty="0">
                          <a:effectLst/>
                          <a:latin typeface="+mn-lt"/>
                          <a:ea typeface="Calibri" panose="020F0502020204030204" pitchFamily="34" charset="0"/>
                          <a:cs typeface="Times New Roman" panose="02020603050405020304" pitchFamily="18" charset="0"/>
                        </a:rPr>
                        <a:t>Многие конфликты связаны с оценкой имеющегося: фактов, информации, знаний или представлений о реальности. Конфликт может быть связан с тем, как воспринимают двое одно и то же. </a:t>
                      </a:r>
                      <a:r>
                        <a:rPr lang="ru-RU" sz="1200" kern="1200" dirty="0">
                          <a:solidFill>
                            <a:schemeClr val="dk1"/>
                          </a:solidFill>
                          <a:effectLst/>
                          <a:latin typeface="+mn-lt"/>
                          <a:ea typeface="+mn-ea"/>
                          <a:cs typeface="+mn-cs"/>
                        </a:rPr>
                        <a:t>Несогласие с фундаментальными представлениями человека рассматривается, как вызов его способности понимать и воспринимать реальность.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385947"/>
                  </a:ext>
                </a:extLst>
              </a:tr>
              <a:tr h="1095553">
                <a:tc>
                  <a:txBody>
                    <a:bodyPr/>
                    <a:lstStyle/>
                    <a:p>
                      <a:pPr indent="-9525" algn="ctr">
                        <a:lnSpc>
                          <a:spcPct val="150000"/>
                        </a:lnSpc>
                        <a:spcAft>
                          <a:spcPts val="800"/>
                        </a:spcAft>
                      </a:pPr>
                      <a:r>
                        <a:rPr lang="ru-RU" sz="1600" dirty="0">
                          <a:effectLst/>
                        </a:rPr>
                        <a:t>Природа взаимоотношений между сторонами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9525">
                        <a:lnSpc>
                          <a:spcPct val="150000"/>
                        </a:lnSpc>
                        <a:spcAft>
                          <a:spcPts val="800"/>
                        </a:spcAft>
                      </a:pPr>
                      <a:r>
                        <a:rPr lang="ru-RU" sz="1200" kern="1200" dirty="0">
                          <a:solidFill>
                            <a:schemeClr val="dk1"/>
                          </a:solidFill>
                          <a:effectLst/>
                          <a:latin typeface="+mn-lt"/>
                          <a:ea typeface="+mn-ea"/>
                          <a:cs typeface="+mn-cs"/>
                        </a:rPr>
                        <a:t>Двое могут конфликтовать из-за различия своих взглядов и желаний по поводу своих взаимоотношений. Оба могут стремиться к доминированию, или, наоборот, один может желать большей «привязанности», чем другой, и т.д. Иногда конфликт по поводу взаимоотношений слишком сложен, чтобы вести его открыто и напрямую, и тогда он остается латентным или подменяется</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646548"/>
                  </a:ext>
                </a:extLst>
              </a:tr>
            </a:tbl>
          </a:graphicData>
        </a:graphic>
      </p:graphicFrame>
    </p:spTree>
    <p:extLst>
      <p:ext uri="{BB962C8B-B14F-4D97-AF65-F5344CB8AC3E}">
        <p14:creationId xmlns:p14="http://schemas.microsoft.com/office/powerpoint/2010/main" val="302685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232006-485F-46C3-A272-A787950846CD}"/>
              </a:ext>
            </a:extLst>
          </p:cNvPr>
          <p:cNvSpPr>
            <a:spLocks noGrp="1"/>
          </p:cNvSpPr>
          <p:nvPr>
            <p:ph type="title"/>
          </p:nvPr>
        </p:nvSpPr>
        <p:spPr>
          <a:xfrm>
            <a:off x="838200" y="425301"/>
            <a:ext cx="10515600" cy="636881"/>
          </a:xfrm>
        </p:spPr>
        <p:txBody>
          <a:bodyPr vert="horz" lIns="91440" tIns="45720" rIns="91440" bIns="45720" rtlCol="0" anchor="ctr">
            <a:noAutofit/>
          </a:bodyPr>
          <a:lstStyle/>
          <a:p>
            <a:pPr algn="ctr"/>
            <a:r>
              <a:rPr lang="ru-RU" sz="3200" b="1" dirty="0" err="1"/>
              <a:t>Конфликтогенные</a:t>
            </a:r>
            <a:r>
              <a:rPr lang="ru-RU" sz="3200" b="1" dirty="0"/>
              <a:t> инциденты</a:t>
            </a:r>
          </a:p>
        </p:txBody>
      </p:sp>
      <p:sp>
        <p:nvSpPr>
          <p:cNvPr id="3" name="Объект 2">
            <a:extLst>
              <a:ext uri="{FF2B5EF4-FFF2-40B4-BE49-F238E27FC236}">
                <a16:creationId xmlns:a16="http://schemas.microsoft.com/office/drawing/2014/main" id="{AFD9DEAD-3EEF-4A64-8032-C5F6A5E36A09}"/>
              </a:ext>
            </a:extLst>
          </p:cNvPr>
          <p:cNvSpPr>
            <a:spLocks noGrp="1"/>
          </p:cNvSpPr>
          <p:nvPr>
            <p:ph idx="1"/>
          </p:nvPr>
        </p:nvSpPr>
        <p:spPr>
          <a:xfrm>
            <a:off x="838200" y="1440873"/>
            <a:ext cx="10515600" cy="4736090"/>
          </a:xfrm>
          <a:ln w="57150">
            <a:solidFill>
              <a:srgbClr val="7D62AA"/>
            </a:solidFill>
          </a:ln>
        </p:spPr>
        <p:txBody>
          <a:bodyPr vert="horz" lIns="144000" tIns="72000" rIns="144000" bIns="72000" rtlCol="0" anchor="ctr">
            <a:normAutofit/>
          </a:bodyPr>
          <a:lstStyle/>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Если на фоне соперничества и противоборства возникает враждебность (ресурсный конфликт) или на фоне враждебности рождается противоборство (ценностный конфликт), ситуация становится </a:t>
            </a:r>
            <a:r>
              <a:rPr lang="ru-RU" sz="1600" dirty="0" err="1">
                <a:cs typeface="Times New Roman" panose="02020603050405020304" pitchFamily="18" charset="0"/>
              </a:rPr>
              <a:t>конфликтогенной</a:t>
            </a:r>
            <a:endParaRPr lang="ru-RU" sz="1600" dirty="0">
              <a:cs typeface="Times New Roman" panose="02020603050405020304" pitchFamily="18" charset="0"/>
            </a:endParaRPr>
          </a:p>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Время от времени возникают открытые столкновения, инциденты или стычки, которые иногда в быту собственно и называют конфликтами</a:t>
            </a:r>
          </a:p>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Однако состояние таких отношений еще рано называть конфликтом. Оппоненты только пробуют использовать силовые способы решения исходной проблемы, но их отношения еще не испорчены и не отягощены в полной мере негативными переживаниями</a:t>
            </a:r>
          </a:p>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Они относительно легко могут вернуться к первоначальному состоянию, если оппоненты придут к согласию</a:t>
            </a:r>
          </a:p>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Для разрешения конфликта на этой фазе переговоры, как особая деятельность, направленная на преодоление конфликта, не обязательны</a:t>
            </a:r>
          </a:p>
          <a:p>
            <a:pPr algn="just">
              <a:lnSpc>
                <a:spcPct val="100000"/>
              </a:lnSpc>
              <a:spcBef>
                <a:spcPts val="1200"/>
              </a:spcBef>
              <a:spcAft>
                <a:spcPts val="600"/>
              </a:spcAft>
              <a:buFont typeface="Wingdings" panose="05000000000000000000" pitchFamily="2" charset="2"/>
              <a:buChar char="ü"/>
            </a:pPr>
            <a:r>
              <a:rPr lang="ru-RU" sz="1600" dirty="0">
                <a:cs typeface="Times New Roman" panose="02020603050405020304" pitchFamily="18" charset="0"/>
              </a:rPr>
              <a:t>Профилактические меры в раздаточных материалах. Например: не использовать угрозу, не прерывать контакт, использовать переговорную стратегию и т.д.</a:t>
            </a:r>
          </a:p>
        </p:txBody>
      </p:sp>
    </p:spTree>
    <p:extLst>
      <p:ext uri="{BB962C8B-B14F-4D97-AF65-F5344CB8AC3E}">
        <p14:creationId xmlns:p14="http://schemas.microsoft.com/office/powerpoint/2010/main" val="209142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0489A-9853-4718-BC29-5DE8EE2DEE8A}"/>
              </a:ext>
            </a:extLst>
          </p:cNvPr>
          <p:cNvSpPr>
            <a:spLocks noGrp="1"/>
          </p:cNvSpPr>
          <p:nvPr>
            <p:ph type="title"/>
          </p:nvPr>
        </p:nvSpPr>
        <p:spPr>
          <a:xfrm>
            <a:off x="838200" y="458347"/>
            <a:ext cx="10515600" cy="631543"/>
          </a:xfrm>
        </p:spPr>
        <p:txBody>
          <a:bodyPr vert="horz" lIns="91440" tIns="45720" rIns="91440" bIns="45720" rtlCol="0" anchor="ctr">
            <a:noAutofit/>
          </a:bodyPr>
          <a:lstStyle/>
          <a:p>
            <a:pPr algn="ctr"/>
            <a:r>
              <a:rPr lang="ru-RU" sz="3200" b="1" dirty="0"/>
              <a:t>Стадии развития конфликта</a:t>
            </a:r>
          </a:p>
        </p:txBody>
      </p:sp>
      <p:sp>
        <p:nvSpPr>
          <p:cNvPr id="3" name="Объект 2">
            <a:extLst>
              <a:ext uri="{FF2B5EF4-FFF2-40B4-BE49-F238E27FC236}">
                <a16:creationId xmlns:a16="http://schemas.microsoft.com/office/drawing/2014/main" id="{32B4B822-9A1F-43AA-AB55-4C087F535986}"/>
              </a:ext>
            </a:extLst>
          </p:cNvPr>
          <p:cNvSpPr>
            <a:spLocks noGrp="1"/>
          </p:cNvSpPr>
          <p:nvPr>
            <p:ph idx="1"/>
          </p:nvPr>
        </p:nvSpPr>
        <p:spPr>
          <a:xfrm>
            <a:off x="3740727" y="1403927"/>
            <a:ext cx="4479638" cy="4773036"/>
          </a:xfrm>
          <a:ln w="38100">
            <a:solidFill>
              <a:srgbClr val="7D62AA"/>
            </a:solidFill>
          </a:ln>
        </p:spPr>
        <p:txBody>
          <a:bodyPr tIns="108000" bIns="108000">
            <a:normAutofit/>
          </a:bodyPr>
          <a:lstStyle/>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1) </a:t>
            </a:r>
            <a:r>
              <a:rPr lang="ru-RU" sz="1800" b="1" cap="all" dirty="0" err="1">
                <a:effectLst/>
                <a:ea typeface="Calibri" panose="020F0502020204030204" pitchFamily="34" charset="0"/>
                <a:cs typeface="Times New Roman" panose="02020603050405020304" pitchFamily="18" charset="0"/>
              </a:rPr>
              <a:t>предконфликтная</a:t>
            </a:r>
            <a:r>
              <a:rPr lang="ru-RU" sz="1800" b="1" cap="all" dirty="0">
                <a:effectLst/>
                <a:ea typeface="Calibri" panose="020F0502020204030204" pitchFamily="34" charset="0"/>
                <a:cs typeface="Times New Roman" panose="02020603050405020304" pitchFamily="18" charset="0"/>
              </a:rPr>
              <a:t> ситуация</a:t>
            </a: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2) инцидент</a:t>
            </a: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3) эскалация</a:t>
            </a: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4) </a:t>
            </a:r>
            <a:r>
              <a:rPr lang="ru-RU" sz="1800" b="1" cap="all" dirty="0" err="1">
                <a:effectLst/>
                <a:ea typeface="Calibri" panose="020F0502020204030204" pitchFamily="34" charset="0"/>
                <a:cs typeface="Times New Roman" panose="02020603050405020304" pitchFamily="18" charset="0"/>
              </a:rPr>
              <a:t>деэскалация</a:t>
            </a:r>
            <a:endParaRPr lang="ru-RU" sz="1800" b="1" cap="all" dirty="0">
              <a:effectLst/>
              <a:ea typeface="Calibri" panose="020F0502020204030204" pitchFamily="34" charset="0"/>
              <a:cs typeface="Times New Roman" panose="02020603050405020304" pitchFamily="18" charset="0"/>
            </a:endParaRP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5) кульминация</a:t>
            </a: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6) завершение</a:t>
            </a:r>
          </a:p>
          <a:p>
            <a:pPr marL="0" indent="0" algn="ctr">
              <a:lnSpc>
                <a:spcPct val="150000"/>
              </a:lnSpc>
              <a:spcBef>
                <a:spcPts val="1200"/>
              </a:spcBef>
              <a:spcAft>
                <a:spcPts val="600"/>
              </a:spcAft>
              <a:buNone/>
            </a:pPr>
            <a:r>
              <a:rPr lang="ru-RU" sz="1800" b="1" cap="all" dirty="0">
                <a:effectLst/>
                <a:ea typeface="Calibri" panose="020F0502020204030204" pitchFamily="34" charset="0"/>
                <a:cs typeface="Times New Roman" panose="02020603050405020304" pitchFamily="18" charset="0"/>
              </a:rPr>
              <a:t>7) постконфликтная ситуация</a:t>
            </a:r>
          </a:p>
        </p:txBody>
      </p:sp>
      <p:sp>
        <p:nvSpPr>
          <p:cNvPr id="4" name="Стрелка: вниз 3">
            <a:extLst>
              <a:ext uri="{FF2B5EF4-FFF2-40B4-BE49-F238E27FC236}">
                <a16:creationId xmlns:a16="http://schemas.microsoft.com/office/drawing/2014/main" id="{A3682895-88E5-419A-BD18-3CEAF0C6DD56}"/>
              </a:ext>
            </a:extLst>
          </p:cNvPr>
          <p:cNvSpPr/>
          <p:nvPr/>
        </p:nvSpPr>
        <p:spPr>
          <a:xfrm>
            <a:off x="1754909" y="1403927"/>
            <a:ext cx="1274618" cy="4773036"/>
          </a:xfrm>
          <a:prstGeom prst="downArrow">
            <a:avLst/>
          </a:prstGeom>
          <a:gradFill flip="none" rotWithShape="1">
            <a:gsLst>
              <a:gs pos="16000">
                <a:srgbClr val="FF8B8D"/>
              </a:gs>
              <a:gs pos="5000">
                <a:srgbClr val="FFCCCC"/>
              </a:gs>
              <a:gs pos="31000">
                <a:srgbClr val="FF8B8D"/>
              </a:gs>
              <a:gs pos="51000">
                <a:srgbClr val="C00000"/>
              </a:gs>
              <a:gs pos="66000">
                <a:srgbClr val="EF3B41">
                  <a:tint val="66000"/>
                  <a:satMod val="160000"/>
                </a:srgbClr>
              </a:gs>
              <a:gs pos="80000">
                <a:srgbClr val="EF3B41">
                  <a:tint val="44500"/>
                  <a:satMod val="160000"/>
                </a:srgbClr>
              </a:gs>
              <a:gs pos="95000">
                <a:srgbClr val="EF3B41">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0273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3D91AB-243B-45B1-B335-1BC36164DB63}"/>
              </a:ext>
            </a:extLst>
          </p:cNvPr>
          <p:cNvSpPr>
            <a:spLocks noGrp="1"/>
          </p:cNvSpPr>
          <p:nvPr>
            <p:ph type="title"/>
          </p:nvPr>
        </p:nvSpPr>
        <p:spPr>
          <a:xfrm>
            <a:off x="838200" y="428255"/>
            <a:ext cx="10515600" cy="771280"/>
          </a:xfrm>
        </p:spPr>
        <p:txBody>
          <a:bodyPr vert="horz" lIns="91440" tIns="45720" rIns="91440" bIns="45720" rtlCol="0" anchor="ctr">
            <a:noAutofit/>
          </a:bodyPr>
          <a:lstStyle/>
          <a:p>
            <a:pPr algn="ctr"/>
            <a:r>
              <a:rPr lang="ru-RU" sz="3200" b="1" dirty="0"/>
              <a:t>Этапы разрешения конфликта</a:t>
            </a:r>
          </a:p>
        </p:txBody>
      </p:sp>
      <p:sp>
        <p:nvSpPr>
          <p:cNvPr id="3" name="Объект 2">
            <a:extLst>
              <a:ext uri="{FF2B5EF4-FFF2-40B4-BE49-F238E27FC236}">
                <a16:creationId xmlns:a16="http://schemas.microsoft.com/office/drawing/2014/main" id="{92D5BF8F-5933-47A9-92D7-EC2F17D8B5E0}"/>
              </a:ext>
            </a:extLst>
          </p:cNvPr>
          <p:cNvSpPr>
            <a:spLocks noGrp="1"/>
          </p:cNvSpPr>
          <p:nvPr>
            <p:ph idx="1"/>
          </p:nvPr>
        </p:nvSpPr>
        <p:spPr>
          <a:xfrm>
            <a:off x="838200" y="1406013"/>
            <a:ext cx="10515600" cy="4770950"/>
          </a:xfrm>
        </p:spPr>
        <p:txBody>
          <a:bodyPr tIns="108000" bIns="108000" anchor="ctr">
            <a:normAutofit/>
          </a:bodyPr>
          <a:lstStyle/>
          <a:p>
            <a:pPr marL="342900" lvl="0" indent="-342900" algn="just">
              <a:lnSpc>
                <a:spcPct val="110000"/>
              </a:lnSpc>
              <a:spcBef>
                <a:spcPts val="1200"/>
              </a:spcBef>
              <a:buFont typeface="+mj-lt"/>
              <a:buAutoNum type="arabicPeriod"/>
              <a:tabLst>
                <a:tab pos="434340" algn="l"/>
              </a:tabLst>
            </a:pPr>
            <a:r>
              <a:rPr lang="ru-RU" sz="1800" b="1" dirty="0">
                <a:solidFill>
                  <a:srgbClr val="7D62AA"/>
                </a:solidFill>
                <a:effectLst/>
                <a:ea typeface="Calibri" panose="020F0502020204030204" pitchFamily="34" charset="0"/>
                <a:cs typeface="Times New Roman" panose="02020603050405020304" pitchFamily="18" charset="0"/>
              </a:rPr>
              <a:t>Регуляция собственных переживаний.</a:t>
            </a:r>
            <a:r>
              <a:rPr lang="ru-RU" sz="1800" dirty="0">
                <a:effectLst/>
                <a:ea typeface="Calibri" panose="020F0502020204030204" pitchFamily="34" charset="0"/>
                <a:cs typeface="Times New Roman" panose="02020603050405020304" pitchFamily="18" charset="0"/>
              </a:rPr>
              <a:t> Поскольку любой конфликт характеризуется интенсивными эмоциональными реакциями и переживаниями, способность оппонентов к анализу ситуации и принятию взвешенного решения минимальна. Поэтому первый шаг в преодолении конфликта - это </a:t>
            </a:r>
            <a:r>
              <a:rPr lang="ru-RU" sz="1800" dirty="0" err="1">
                <a:effectLst/>
                <a:ea typeface="Calibri" panose="020F0502020204030204" pitchFamily="34" charset="0"/>
                <a:cs typeface="Times New Roman" panose="02020603050405020304" pitchFamily="18" charset="0"/>
              </a:rPr>
              <a:t>совладание</a:t>
            </a:r>
            <a:r>
              <a:rPr lang="ru-RU" sz="1800" dirty="0">
                <a:effectLst/>
                <a:ea typeface="Calibri" panose="020F0502020204030204" pitchFamily="34" charset="0"/>
                <a:cs typeface="Times New Roman" panose="02020603050405020304" pitchFamily="18" charset="0"/>
              </a:rPr>
              <a:t> с эмоциями.</a:t>
            </a:r>
          </a:p>
          <a:p>
            <a:pPr marL="342900" lvl="0" indent="-342900" algn="just">
              <a:lnSpc>
                <a:spcPct val="110000"/>
              </a:lnSpc>
              <a:spcBef>
                <a:spcPts val="1200"/>
              </a:spcBef>
              <a:buFont typeface="+mj-lt"/>
              <a:buAutoNum type="arabicPeriod"/>
              <a:tabLst>
                <a:tab pos="434340" algn="l"/>
              </a:tabLst>
            </a:pPr>
            <a:r>
              <a:rPr lang="ru-RU" sz="1800" b="1" dirty="0">
                <a:solidFill>
                  <a:srgbClr val="7D62AA"/>
                </a:solidFill>
                <a:effectLst/>
                <a:ea typeface="Calibri" panose="020F0502020204030204" pitchFamily="34" charset="0"/>
                <a:cs typeface="Times New Roman" panose="02020603050405020304" pitchFamily="18" charset="0"/>
              </a:rPr>
              <a:t>Анализ конфликта </a:t>
            </a:r>
            <a:r>
              <a:rPr lang="ru-RU" sz="1800" dirty="0">
                <a:effectLst/>
                <a:ea typeface="Calibri" panose="020F0502020204030204" pitchFamily="34" charset="0"/>
                <a:cs typeface="Times New Roman" panose="02020603050405020304" pitchFamily="18" charset="0"/>
              </a:rPr>
              <a:t>(приоритетов, интересов, опасений, обстоятельств) и </a:t>
            </a:r>
            <a:r>
              <a:rPr lang="ru-RU" sz="1800" b="1" dirty="0">
                <a:solidFill>
                  <a:srgbClr val="7D62AA"/>
                </a:solidFill>
                <a:effectLst/>
                <a:ea typeface="Calibri" panose="020F0502020204030204" pitchFamily="34" charset="0"/>
                <a:cs typeface="Times New Roman" panose="02020603050405020304" pitchFamily="18" charset="0"/>
              </a:rPr>
              <a:t>выбор стратегии его разрешения</a:t>
            </a:r>
            <a:r>
              <a:rPr lang="ru-RU" sz="1800" dirty="0">
                <a:effectLst/>
                <a:ea typeface="Calibri" panose="020F0502020204030204" pitchFamily="34" charset="0"/>
                <a:cs typeface="Times New Roman" panose="02020603050405020304" pitchFamily="18" charset="0"/>
              </a:rPr>
              <a:t>. Анализ конфликта предполагает выявление предмета, участников, их приоритетов, интересов, опасений, обстоятельств; выбор стратегии его разрешения на основе прогноза последствий различных сценариев развития событий.</a:t>
            </a:r>
          </a:p>
          <a:p>
            <a:pPr marL="342900" lvl="0" indent="-342900" algn="just">
              <a:lnSpc>
                <a:spcPct val="110000"/>
              </a:lnSpc>
              <a:spcBef>
                <a:spcPts val="1200"/>
              </a:spcBef>
              <a:buFont typeface="+mj-lt"/>
              <a:buAutoNum type="arabicPeriod"/>
              <a:tabLst>
                <a:tab pos="434340" algn="l"/>
              </a:tabLst>
            </a:pPr>
            <a:r>
              <a:rPr lang="ru-RU" sz="1800" b="1" dirty="0">
                <a:solidFill>
                  <a:srgbClr val="7D62AA"/>
                </a:solidFill>
                <a:effectLst/>
                <a:ea typeface="Calibri" panose="020F0502020204030204" pitchFamily="34" charset="0"/>
                <a:cs typeface="Times New Roman" panose="02020603050405020304" pitchFamily="18" charset="0"/>
              </a:rPr>
              <a:t>Реализация стратегии разрешения конфликта</a:t>
            </a:r>
            <a:r>
              <a:rPr lang="ru-RU" sz="1800" dirty="0">
                <a:effectLst/>
                <a:ea typeface="Calibri" panose="020F0502020204030204" pitchFamily="34" charset="0"/>
                <a:cs typeface="Times New Roman" panose="02020603050405020304" pitchFamily="18" charset="0"/>
              </a:rPr>
              <a:t>. Предпринимаются действия, направленные на устранение </a:t>
            </a:r>
            <a:r>
              <a:rPr lang="ru-RU" sz="1800" dirty="0" err="1">
                <a:effectLst/>
                <a:ea typeface="Calibri" panose="020F0502020204030204" pitchFamily="34" charset="0"/>
                <a:cs typeface="Times New Roman" panose="02020603050405020304" pitchFamily="18" charset="0"/>
              </a:rPr>
              <a:t>конфликтогенных</a:t>
            </a:r>
            <a:r>
              <a:rPr lang="ru-RU" sz="1800" dirty="0">
                <a:effectLst/>
                <a:ea typeface="Calibri" panose="020F0502020204030204" pitchFamily="34" charset="0"/>
                <a:cs typeface="Times New Roman" panose="02020603050405020304" pitchFamily="18" charset="0"/>
              </a:rPr>
              <a:t> факторов, разрушающих деятельность.</a:t>
            </a:r>
          </a:p>
          <a:p>
            <a:pPr marL="342900" lvl="0" indent="-342900" algn="just">
              <a:lnSpc>
                <a:spcPct val="110000"/>
              </a:lnSpc>
              <a:spcBef>
                <a:spcPts val="1200"/>
              </a:spcBef>
              <a:buFont typeface="+mj-lt"/>
              <a:buAutoNum type="arabicPeriod"/>
              <a:tabLst>
                <a:tab pos="434340" algn="l"/>
              </a:tabLst>
            </a:pPr>
            <a:r>
              <a:rPr lang="ru-RU" sz="1800" b="1" dirty="0">
                <a:solidFill>
                  <a:srgbClr val="7D62AA"/>
                </a:solidFill>
                <a:effectLst/>
                <a:ea typeface="Calibri" panose="020F0502020204030204" pitchFamily="34" charset="0"/>
                <a:cs typeface="Times New Roman" panose="02020603050405020304" pitchFamily="18" charset="0"/>
              </a:rPr>
              <a:t>Достижение цели</a:t>
            </a:r>
            <a:r>
              <a:rPr lang="ru-RU" sz="18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190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5A340F-869D-488D-860C-B63FA7F41EE9}"/>
              </a:ext>
            </a:extLst>
          </p:cNvPr>
          <p:cNvSpPr>
            <a:spLocks noGrp="1"/>
          </p:cNvSpPr>
          <p:nvPr>
            <p:ph type="title"/>
          </p:nvPr>
        </p:nvSpPr>
        <p:spPr>
          <a:xfrm>
            <a:off x="831850" y="1709738"/>
            <a:ext cx="10515600" cy="1603733"/>
          </a:xfrm>
        </p:spPr>
        <p:txBody>
          <a:bodyPr>
            <a:normAutofit/>
          </a:bodyPr>
          <a:lstStyle/>
          <a:p>
            <a:r>
              <a:rPr lang="ru-RU" sz="5400" b="1" dirty="0">
                <a:solidFill>
                  <a:srgbClr val="254673"/>
                </a:solidFill>
              </a:rPr>
              <a:t>Исследование поля конфликта</a:t>
            </a:r>
          </a:p>
        </p:txBody>
      </p:sp>
    </p:spTree>
    <p:extLst>
      <p:ext uri="{BB962C8B-B14F-4D97-AF65-F5344CB8AC3E}">
        <p14:creationId xmlns:p14="http://schemas.microsoft.com/office/powerpoint/2010/main" val="2561739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879347-7806-4E4F-AB0C-64B17A3BB576}"/>
              </a:ext>
            </a:extLst>
          </p:cNvPr>
          <p:cNvSpPr>
            <a:spLocks noGrp="1"/>
          </p:cNvSpPr>
          <p:nvPr>
            <p:ph type="title"/>
          </p:nvPr>
        </p:nvSpPr>
        <p:spPr>
          <a:xfrm>
            <a:off x="831850" y="1709739"/>
            <a:ext cx="10515600" cy="1719262"/>
          </a:xfrm>
        </p:spPr>
        <p:txBody>
          <a:bodyPr>
            <a:normAutofit fontScale="90000"/>
          </a:bodyPr>
          <a:lstStyle/>
          <a:p>
            <a:r>
              <a:rPr lang="ru-RU" b="1" dirty="0">
                <a:solidFill>
                  <a:srgbClr val="254673"/>
                </a:solidFill>
              </a:rPr>
              <a:t>Способы разрешения конфликтов - регуляция эмоций</a:t>
            </a:r>
          </a:p>
        </p:txBody>
      </p:sp>
      <p:sp>
        <p:nvSpPr>
          <p:cNvPr id="3" name="Текст 2">
            <a:extLst>
              <a:ext uri="{FF2B5EF4-FFF2-40B4-BE49-F238E27FC236}">
                <a16:creationId xmlns:a16="http://schemas.microsoft.com/office/drawing/2014/main" id="{1CA4FBAA-DEDC-4F3A-8AF3-4CF26C68A242}"/>
              </a:ext>
            </a:extLst>
          </p:cNvPr>
          <p:cNvSpPr>
            <a:spLocks noGrp="1"/>
          </p:cNvSpPr>
          <p:nvPr>
            <p:ph type="body" idx="1"/>
          </p:nvPr>
        </p:nvSpPr>
        <p:spPr>
          <a:xfrm>
            <a:off x="831850" y="3716595"/>
            <a:ext cx="10515600" cy="1641986"/>
          </a:xfrm>
        </p:spPr>
        <p:txBody>
          <a:bodyPr anchor="ctr"/>
          <a:lstStyle/>
          <a:p>
            <a:pPr marL="342900" indent="-342900">
              <a:lnSpc>
                <a:spcPct val="150000"/>
              </a:lnSpc>
              <a:spcBef>
                <a:spcPts val="1200"/>
              </a:spcBef>
              <a:buFont typeface="Wingdings" panose="05000000000000000000" pitchFamily="2" charset="2"/>
              <a:buChar char="ü"/>
            </a:pPr>
            <a:r>
              <a:rPr lang="ru-RU" dirty="0">
                <a:solidFill>
                  <a:schemeClr val="tx1"/>
                </a:solidFill>
              </a:rPr>
              <a:t>Телесные техники регуляции эмоций</a:t>
            </a:r>
          </a:p>
          <a:p>
            <a:pPr marL="342900" indent="-342900">
              <a:lnSpc>
                <a:spcPct val="150000"/>
              </a:lnSpc>
              <a:spcBef>
                <a:spcPts val="1200"/>
              </a:spcBef>
              <a:buFont typeface="Wingdings" panose="05000000000000000000" pitchFamily="2" charset="2"/>
              <a:buChar char="ü"/>
            </a:pPr>
            <a:r>
              <a:rPr lang="ru-RU" dirty="0">
                <a:solidFill>
                  <a:schemeClr val="tx1"/>
                </a:solidFill>
              </a:rPr>
              <a:t>Движение как физиологическая основа жизнедеятельности человека</a:t>
            </a:r>
          </a:p>
        </p:txBody>
      </p:sp>
    </p:spTree>
    <p:extLst>
      <p:ext uri="{BB962C8B-B14F-4D97-AF65-F5344CB8AC3E}">
        <p14:creationId xmlns:p14="http://schemas.microsoft.com/office/powerpoint/2010/main" val="2028929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0E89A5-E167-476E-B64E-2138D03B301C}"/>
              </a:ext>
            </a:extLst>
          </p:cNvPr>
          <p:cNvSpPr>
            <a:spLocks noGrp="1"/>
          </p:cNvSpPr>
          <p:nvPr>
            <p:ph type="title"/>
          </p:nvPr>
        </p:nvSpPr>
        <p:spPr>
          <a:xfrm>
            <a:off x="838200" y="406401"/>
            <a:ext cx="10515600" cy="609600"/>
          </a:xfrm>
        </p:spPr>
        <p:txBody>
          <a:bodyPr vert="horz" lIns="91440" tIns="45720" rIns="91440" bIns="45720" rtlCol="0" anchor="ctr">
            <a:noAutofit/>
          </a:bodyPr>
          <a:lstStyle/>
          <a:p>
            <a:pPr algn="ctr"/>
            <a:r>
              <a:rPr lang="ru-RU" sz="2400" b="1" dirty="0"/>
              <a:t>Способы разрешения конфликтов</a:t>
            </a:r>
            <a:br>
              <a:rPr lang="ru-RU" sz="2400" b="1" dirty="0"/>
            </a:br>
            <a:r>
              <a:rPr lang="ru-RU" sz="2400" b="1" dirty="0"/>
              <a:t>Коммуникативные техники регуляции эмоционального напряжения</a:t>
            </a:r>
          </a:p>
        </p:txBody>
      </p:sp>
      <p:graphicFrame>
        <p:nvGraphicFramePr>
          <p:cNvPr id="4" name="Таблица 3">
            <a:extLst>
              <a:ext uri="{FF2B5EF4-FFF2-40B4-BE49-F238E27FC236}">
                <a16:creationId xmlns:a16="http://schemas.microsoft.com/office/drawing/2014/main" id="{B42EFEBF-7487-4A5D-A784-CB50AFDA2223}"/>
              </a:ext>
            </a:extLst>
          </p:cNvPr>
          <p:cNvGraphicFramePr>
            <a:graphicFrameLocks noGrp="1"/>
          </p:cNvGraphicFramePr>
          <p:nvPr>
            <p:extLst>
              <p:ext uri="{D42A27DB-BD31-4B8C-83A1-F6EECF244321}">
                <p14:modId xmlns:p14="http://schemas.microsoft.com/office/powerpoint/2010/main" val="1603564402"/>
              </p:ext>
            </p:extLst>
          </p:nvPr>
        </p:nvGraphicFramePr>
        <p:xfrm>
          <a:off x="330200" y="1398494"/>
          <a:ext cx="11548533" cy="5053105"/>
        </p:xfrm>
        <a:graphic>
          <a:graphicData uri="http://schemas.openxmlformats.org/drawingml/2006/table">
            <a:tbl>
              <a:tblPr firstRow="1" bandCol="1">
                <a:tableStyleId>{93296810-A885-4BE3-A3E7-6D5BEEA58F35}</a:tableStyleId>
              </a:tblPr>
              <a:tblGrid>
                <a:gridCol w="5773662">
                  <a:extLst>
                    <a:ext uri="{9D8B030D-6E8A-4147-A177-3AD203B41FA5}">
                      <a16:colId xmlns:a16="http://schemas.microsoft.com/office/drawing/2014/main" val="3699061404"/>
                    </a:ext>
                  </a:extLst>
                </a:gridCol>
                <a:gridCol w="5774871">
                  <a:extLst>
                    <a:ext uri="{9D8B030D-6E8A-4147-A177-3AD203B41FA5}">
                      <a16:colId xmlns:a16="http://schemas.microsoft.com/office/drawing/2014/main" val="3326967196"/>
                    </a:ext>
                  </a:extLst>
                </a:gridCol>
              </a:tblGrid>
              <a:tr h="664534">
                <a:tc>
                  <a:txBody>
                    <a:bodyPr/>
                    <a:lstStyle/>
                    <a:p>
                      <a:pPr algn="ctr"/>
                      <a:r>
                        <a:rPr lang="ru-RU" sz="2000" dirty="0">
                          <a:effectLst/>
                        </a:rPr>
                        <a:t>Снижают напряжение</a:t>
                      </a:r>
                      <a:endParaRPr lang="ru-RU" sz="20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2000" dirty="0">
                          <a:effectLst/>
                        </a:rPr>
                        <a:t>Повышают напряжение </a:t>
                      </a:r>
                      <a:endParaRPr lang="ru-RU" sz="20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8520"/>
                    </a:solidFill>
                  </a:tcPr>
                </a:tc>
                <a:extLst>
                  <a:ext uri="{0D108BD9-81ED-4DB2-BD59-A6C34878D82A}">
                    <a16:rowId xmlns:a16="http://schemas.microsoft.com/office/drawing/2014/main" val="2940008819"/>
                  </a:ext>
                </a:extLst>
              </a:tr>
              <a:tr h="682771">
                <a:tc>
                  <a:txBody>
                    <a:bodyPr/>
                    <a:lstStyle/>
                    <a:p>
                      <a:pPr algn="r"/>
                      <a:r>
                        <a:rPr lang="ru-RU" sz="1600" dirty="0">
                          <a:effectLst/>
                        </a:rPr>
                        <a:t>Подчеркивание общности с партнером</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Подчеркивание различий между собой и партнером</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1158142"/>
                  </a:ext>
                </a:extLst>
              </a:tr>
              <a:tr h="1170129">
                <a:tc>
                  <a:txBody>
                    <a:bodyPr/>
                    <a:lstStyle/>
                    <a:p>
                      <a:pPr algn="r"/>
                      <a:r>
                        <a:rPr lang="ru-RU" sz="1600" dirty="0">
                          <a:effectLst/>
                        </a:rPr>
                        <a:t>Подчеркивание значимости 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Принижение партнера, негативная оценка личности партнера, приуменьшение его вклада в общее дело и преувеличение своего</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7314292"/>
                  </a:ext>
                </a:extLst>
              </a:tr>
              <a:tr h="1170129">
                <a:tc>
                  <a:txBody>
                    <a:bodyPr/>
                    <a:lstStyle/>
                    <a:p>
                      <a:pPr algn="r"/>
                      <a:r>
                        <a:rPr lang="ru-RU" sz="1600" dirty="0">
                          <a:effectLst/>
                        </a:rPr>
                        <a:t>Вербализация эмоционального состояния:</a:t>
                      </a:r>
                    </a:p>
                    <a:p>
                      <a:pPr marL="342900" lvl="0" indent="-342900" algn="r">
                        <a:buFont typeface="+mj-lt"/>
                        <a:buAutoNum type="arabicPeriod"/>
                        <a:tabLst>
                          <a:tab pos="457200" algn="l"/>
                        </a:tabLst>
                      </a:pPr>
                      <a:r>
                        <a:rPr lang="ru-RU" sz="1600" dirty="0">
                          <a:effectLst/>
                        </a:rPr>
                        <a:t>своего</a:t>
                      </a:r>
                    </a:p>
                    <a:p>
                      <a:pPr marL="342900" lvl="0" indent="-342900" algn="r">
                        <a:buFont typeface="+mj-lt"/>
                        <a:buAutoNum type="arabicPeriod"/>
                        <a:tabLst>
                          <a:tab pos="457200" algn="l"/>
                        </a:tabLst>
                      </a:pPr>
                      <a:r>
                        <a:rPr lang="ru-RU" sz="1600" dirty="0">
                          <a:effectLst/>
                        </a:rPr>
                        <a:t>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Игнорирование эмоционального состояния:</a:t>
                      </a:r>
                    </a:p>
                    <a:p>
                      <a:pPr marL="342900" lvl="0" indent="-342900" algn="l">
                        <a:buFont typeface="+mj-lt"/>
                        <a:buAutoNum type="arabicPeriod"/>
                        <a:tabLst>
                          <a:tab pos="457200" algn="l"/>
                        </a:tabLst>
                      </a:pPr>
                      <a:r>
                        <a:rPr lang="ru-RU" sz="1600" dirty="0">
                          <a:effectLst/>
                        </a:rPr>
                        <a:t>своего</a:t>
                      </a:r>
                    </a:p>
                    <a:p>
                      <a:pPr marL="342900" lvl="0" indent="-342900" algn="l">
                        <a:buFont typeface="+mj-lt"/>
                        <a:buAutoNum type="arabicPeriod"/>
                        <a:tabLst>
                          <a:tab pos="457200" algn="l"/>
                        </a:tabLst>
                      </a:pPr>
                      <a:r>
                        <a:rPr lang="ru-RU" sz="1600" dirty="0">
                          <a:effectLst/>
                        </a:rPr>
                        <a:t>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05904481"/>
                  </a:ext>
                </a:extLst>
              </a:tr>
              <a:tr h="682771">
                <a:tc>
                  <a:txBody>
                    <a:bodyPr/>
                    <a:lstStyle/>
                    <a:p>
                      <a:pPr algn="r"/>
                      <a:r>
                        <a:rPr lang="ru-RU" sz="1600" dirty="0">
                          <a:effectLst/>
                        </a:rPr>
                        <a:t>Проявление интереса к проблемам 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Демонстрация незаинтересованности проблемами 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18696208"/>
                  </a:ext>
                </a:extLst>
              </a:tr>
              <a:tr h="682771">
                <a:tc>
                  <a:txBody>
                    <a:bodyPr/>
                    <a:lstStyle/>
                    <a:p>
                      <a:pPr algn="r"/>
                      <a:r>
                        <a:rPr lang="ru-RU" sz="1600" dirty="0">
                          <a:effectLst/>
                        </a:rPr>
                        <a:t>Предоставление партнеру возможности выговориться</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Перебивание 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4604845"/>
                  </a:ext>
                </a:extLst>
              </a:tr>
            </a:tbl>
          </a:graphicData>
        </a:graphic>
      </p:graphicFrame>
    </p:spTree>
    <p:extLst>
      <p:ext uri="{BB962C8B-B14F-4D97-AF65-F5344CB8AC3E}">
        <p14:creationId xmlns:p14="http://schemas.microsoft.com/office/powerpoint/2010/main" val="36467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99D9F-D85F-4CE7-A2AF-4C8F94A47F06}"/>
              </a:ext>
            </a:extLst>
          </p:cNvPr>
          <p:cNvSpPr>
            <a:spLocks noGrp="1"/>
          </p:cNvSpPr>
          <p:nvPr>
            <p:ph type="title"/>
          </p:nvPr>
        </p:nvSpPr>
        <p:spPr>
          <a:xfrm>
            <a:off x="838200" y="567267"/>
            <a:ext cx="10515600" cy="625040"/>
          </a:xfrm>
        </p:spPr>
        <p:txBody>
          <a:bodyPr vert="horz" lIns="91440" tIns="45720" rIns="91440" bIns="45720" rtlCol="0" anchor="ctr">
            <a:normAutofit/>
          </a:bodyPr>
          <a:lstStyle/>
          <a:p>
            <a:pPr algn="ctr"/>
            <a:r>
              <a:rPr lang="ru-RU" sz="3600" b="1" dirty="0"/>
              <a:t>Виды коммуникации</a:t>
            </a:r>
          </a:p>
        </p:txBody>
      </p:sp>
      <p:graphicFrame>
        <p:nvGraphicFramePr>
          <p:cNvPr id="4" name="Таблица 3">
            <a:extLst>
              <a:ext uri="{FF2B5EF4-FFF2-40B4-BE49-F238E27FC236}">
                <a16:creationId xmlns:a16="http://schemas.microsoft.com/office/drawing/2014/main" id="{5F585D3A-44CC-4BE6-9CBE-CE9E1FBF5DBE}"/>
              </a:ext>
            </a:extLst>
          </p:cNvPr>
          <p:cNvGraphicFramePr>
            <a:graphicFrameLocks noGrp="1"/>
          </p:cNvGraphicFramePr>
          <p:nvPr>
            <p:extLst>
              <p:ext uri="{D42A27DB-BD31-4B8C-83A1-F6EECF244321}">
                <p14:modId xmlns:p14="http://schemas.microsoft.com/office/powerpoint/2010/main" val="1459591533"/>
              </p:ext>
            </p:extLst>
          </p:nvPr>
        </p:nvGraphicFramePr>
        <p:xfrm>
          <a:off x="1331259" y="1389531"/>
          <a:ext cx="9529482" cy="5047129"/>
        </p:xfrm>
        <a:graphic>
          <a:graphicData uri="http://schemas.openxmlformats.org/drawingml/2006/table">
            <a:tbl>
              <a:tblPr firstRow="1" bandRow="1">
                <a:tableStyleId>{21E4AEA4-8DFA-4A89-87EB-49C32662AFE0}</a:tableStyleId>
              </a:tblPr>
              <a:tblGrid>
                <a:gridCol w="4204446">
                  <a:extLst>
                    <a:ext uri="{9D8B030D-6E8A-4147-A177-3AD203B41FA5}">
                      <a16:colId xmlns:a16="http://schemas.microsoft.com/office/drawing/2014/main" val="2771388745"/>
                    </a:ext>
                  </a:extLst>
                </a:gridCol>
                <a:gridCol w="5325036">
                  <a:extLst>
                    <a:ext uri="{9D8B030D-6E8A-4147-A177-3AD203B41FA5}">
                      <a16:colId xmlns:a16="http://schemas.microsoft.com/office/drawing/2014/main" val="4123144155"/>
                    </a:ext>
                  </a:extLst>
                </a:gridCol>
              </a:tblGrid>
              <a:tr h="447727">
                <a:tc>
                  <a:txBody>
                    <a:bodyPr/>
                    <a:lstStyle/>
                    <a:p>
                      <a:pPr algn="ctr">
                        <a:lnSpc>
                          <a:spcPct val="115000"/>
                        </a:lnSpc>
                        <a:spcAft>
                          <a:spcPts val="800"/>
                        </a:spcAft>
                      </a:pPr>
                      <a:r>
                        <a:rPr lang="ru-RU" sz="1800" dirty="0">
                          <a:effectLst/>
                        </a:rPr>
                        <a:t>Признак классификации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ru-RU" sz="1800" dirty="0">
                          <a:effectLst/>
                        </a:rPr>
                        <a:t>Виды коммуникаций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049597"/>
                  </a:ext>
                </a:extLst>
              </a:tr>
              <a:tr h="725533">
                <a:tc>
                  <a:txBody>
                    <a:bodyPr/>
                    <a:lstStyle/>
                    <a:p>
                      <a:pPr algn="ctr">
                        <a:lnSpc>
                          <a:spcPct val="115000"/>
                        </a:lnSpc>
                        <a:spcAft>
                          <a:spcPts val="800"/>
                        </a:spcAft>
                      </a:pPr>
                      <a:r>
                        <a:rPr lang="ru-RU" sz="1800" dirty="0">
                          <a:effectLst/>
                        </a:rPr>
                        <a:t>По форме общения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800" dirty="0">
                          <a:effectLst/>
                        </a:rPr>
                        <a:t>Вербальные </a:t>
                      </a:r>
                    </a:p>
                    <a:p>
                      <a:pPr marL="285750" indent="-285750" algn="just">
                        <a:lnSpc>
                          <a:spcPct val="100000"/>
                        </a:lnSpc>
                        <a:spcAft>
                          <a:spcPts val="0"/>
                        </a:spcAft>
                        <a:buFont typeface="Wingdings" panose="05000000000000000000" pitchFamily="2" charset="2"/>
                        <a:buChar char="Ø"/>
                      </a:pPr>
                      <a:r>
                        <a:rPr lang="ru-RU" sz="1800" dirty="0">
                          <a:effectLst/>
                        </a:rPr>
                        <a:t>Невербальные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72000" anchor="ctr"/>
                </a:tc>
                <a:extLst>
                  <a:ext uri="{0D108BD9-81ED-4DB2-BD59-A6C34878D82A}">
                    <a16:rowId xmlns:a16="http://schemas.microsoft.com/office/drawing/2014/main" val="1357888411"/>
                  </a:ext>
                </a:extLst>
              </a:tr>
              <a:tr h="1300227">
                <a:tc>
                  <a:txBody>
                    <a:bodyPr/>
                    <a:lstStyle/>
                    <a:p>
                      <a:pPr algn="ctr">
                        <a:lnSpc>
                          <a:spcPct val="115000"/>
                        </a:lnSpc>
                        <a:spcAft>
                          <a:spcPts val="800"/>
                        </a:spcAft>
                      </a:pPr>
                      <a:r>
                        <a:rPr lang="ru-RU" sz="1800" dirty="0">
                          <a:effectLst/>
                        </a:rPr>
                        <a:t>По субъекту и средствам коммуникаций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800" dirty="0">
                          <a:effectLst/>
                        </a:rPr>
                        <a:t>Коммуникации с помощью информационных технологий, технических средств </a:t>
                      </a:r>
                    </a:p>
                    <a:p>
                      <a:pPr marL="285750" indent="-285750" algn="just">
                        <a:lnSpc>
                          <a:spcPct val="100000"/>
                        </a:lnSpc>
                        <a:spcAft>
                          <a:spcPts val="0"/>
                        </a:spcAft>
                        <a:buFont typeface="Wingdings" panose="05000000000000000000" pitchFamily="2" charset="2"/>
                        <a:buChar char="Ø"/>
                      </a:pPr>
                      <a:r>
                        <a:rPr lang="ru-RU" sz="1800" dirty="0">
                          <a:effectLst/>
                        </a:rPr>
                        <a:t>Межличностные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72000" anchor="ctr"/>
                </a:tc>
                <a:extLst>
                  <a:ext uri="{0D108BD9-81ED-4DB2-BD59-A6C34878D82A}">
                    <a16:rowId xmlns:a16="http://schemas.microsoft.com/office/drawing/2014/main" val="430711033"/>
                  </a:ext>
                </a:extLst>
              </a:tr>
              <a:tr h="725533">
                <a:tc>
                  <a:txBody>
                    <a:bodyPr/>
                    <a:lstStyle/>
                    <a:p>
                      <a:pPr algn="ctr">
                        <a:lnSpc>
                          <a:spcPct val="115000"/>
                        </a:lnSpc>
                        <a:spcAft>
                          <a:spcPts val="800"/>
                        </a:spcAft>
                      </a:pPr>
                      <a:r>
                        <a:rPr lang="ru-RU" sz="1800" dirty="0">
                          <a:effectLst/>
                        </a:rPr>
                        <a:t>По направленности общения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800" dirty="0">
                          <a:effectLst/>
                        </a:rPr>
                        <a:t>Восходящие</a:t>
                      </a:r>
                    </a:p>
                    <a:p>
                      <a:pPr marL="285750" indent="-285750" algn="just">
                        <a:lnSpc>
                          <a:spcPct val="100000"/>
                        </a:lnSpc>
                        <a:spcAft>
                          <a:spcPts val="0"/>
                        </a:spcAft>
                        <a:buFont typeface="Wingdings" panose="05000000000000000000" pitchFamily="2" charset="2"/>
                        <a:buChar char="Ø"/>
                      </a:pPr>
                      <a:r>
                        <a:rPr lang="ru-RU" sz="1800" dirty="0">
                          <a:effectLst/>
                        </a:rPr>
                        <a:t>Нисходящие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72000" anchor="ctr"/>
                </a:tc>
                <a:extLst>
                  <a:ext uri="{0D108BD9-81ED-4DB2-BD59-A6C34878D82A}">
                    <a16:rowId xmlns:a16="http://schemas.microsoft.com/office/drawing/2014/main" val="1527784002"/>
                  </a:ext>
                </a:extLst>
              </a:tr>
              <a:tr h="725533">
                <a:tc>
                  <a:txBody>
                    <a:bodyPr/>
                    <a:lstStyle/>
                    <a:p>
                      <a:pPr algn="ctr">
                        <a:lnSpc>
                          <a:spcPct val="115000"/>
                        </a:lnSpc>
                        <a:spcAft>
                          <a:spcPts val="800"/>
                        </a:spcAft>
                      </a:pPr>
                      <a:r>
                        <a:rPr lang="ru-RU" sz="1800" dirty="0">
                          <a:effectLst/>
                        </a:rPr>
                        <a:t>По каналам общения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800" dirty="0">
                          <a:effectLst/>
                        </a:rPr>
                        <a:t>Формальные </a:t>
                      </a:r>
                    </a:p>
                    <a:p>
                      <a:pPr marL="285750" indent="-285750" algn="just">
                        <a:lnSpc>
                          <a:spcPct val="100000"/>
                        </a:lnSpc>
                        <a:spcAft>
                          <a:spcPts val="0"/>
                        </a:spcAft>
                        <a:buFont typeface="Wingdings" panose="05000000000000000000" pitchFamily="2" charset="2"/>
                        <a:buChar char="Ø"/>
                      </a:pPr>
                      <a:r>
                        <a:rPr lang="ru-RU" sz="1800" dirty="0">
                          <a:effectLst/>
                        </a:rPr>
                        <a:t>Неформальные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72000" anchor="ctr"/>
                </a:tc>
                <a:extLst>
                  <a:ext uri="{0D108BD9-81ED-4DB2-BD59-A6C34878D82A}">
                    <a16:rowId xmlns:a16="http://schemas.microsoft.com/office/drawing/2014/main" val="1943866989"/>
                  </a:ext>
                </a:extLst>
              </a:tr>
              <a:tr h="1122576">
                <a:tc>
                  <a:txBody>
                    <a:bodyPr/>
                    <a:lstStyle/>
                    <a:p>
                      <a:pPr algn="ctr">
                        <a:lnSpc>
                          <a:spcPct val="115000"/>
                        </a:lnSpc>
                        <a:spcAft>
                          <a:spcPts val="800"/>
                        </a:spcAft>
                      </a:pPr>
                      <a:r>
                        <a:rPr lang="ru-RU" sz="1800" dirty="0">
                          <a:effectLst/>
                        </a:rPr>
                        <a:t>По организационному признаку</a:t>
                      </a:r>
                    </a:p>
                    <a:p>
                      <a:pPr algn="ctr">
                        <a:lnSpc>
                          <a:spcPct val="115000"/>
                        </a:lnSpc>
                        <a:spcAft>
                          <a:spcPts val="800"/>
                        </a:spcAft>
                      </a:pPr>
                      <a:r>
                        <a:rPr lang="ru-RU" sz="1600" dirty="0">
                          <a:effectLst/>
                        </a:rPr>
                        <a:t>(по пространственному расположению каналов)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0000"/>
                        </a:lnSpc>
                        <a:spcAft>
                          <a:spcPts val="0"/>
                        </a:spcAft>
                        <a:buFont typeface="Wingdings" panose="05000000000000000000" pitchFamily="2" charset="2"/>
                        <a:buChar char="Ø"/>
                      </a:pPr>
                      <a:r>
                        <a:rPr lang="ru-RU" sz="1800" dirty="0">
                          <a:effectLst/>
                        </a:rPr>
                        <a:t>Горизонтальные </a:t>
                      </a:r>
                    </a:p>
                    <a:p>
                      <a:pPr marL="285750" indent="-285750" algn="just">
                        <a:lnSpc>
                          <a:spcPct val="100000"/>
                        </a:lnSpc>
                        <a:spcAft>
                          <a:spcPts val="0"/>
                        </a:spcAft>
                        <a:buFont typeface="Wingdings" panose="05000000000000000000" pitchFamily="2" charset="2"/>
                        <a:buChar char="Ø"/>
                      </a:pPr>
                      <a:r>
                        <a:rPr lang="ru-RU" sz="1800" dirty="0">
                          <a:effectLst/>
                        </a:rPr>
                        <a:t>Вертикальные </a:t>
                      </a:r>
                    </a:p>
                    <a:p>
                      <a:pPr marL="285750" indent="-285750" algn="just">
                        <a:lnSpc>
                          <a:spcPct val="100000"/>
                        </a:lnSpc>
                        <a:spcAft>
                          <a:spcPts val="0"/>
                        </a:spcAft>
                        <a:buFont typeface="Wingdings" panose="05000000000000000000" pitchFamily="2" charset="2"/>
                        <a:buChar char="Ø"/>
                      </a:pPr>
                      <a:r>
                        <a:rPr lang="ru-RU" sz="1800" dirty="0">
                          <a:effectLst/>
                        </a:rPr>
                        <a:t>Диагональные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72000" anchor="ctr"/>
                </a:tc>
                <a:extLst>
                  <a:ext uri="{0D108BD9-81ED-4DB2-BD59-A6C34878D82A}">
                    <a16:rowId xmlns:a16="http://schemas.microsoft.com/office/drawing/2014/main" val="3868045608"/>
                  </a:ext>
                </a:extLst>
              </a:tr>
            </a:tbl>
          </a:graphicData>
        </a:graphic>
      </p:graphicFrame>
    </p:spTree>
    <p:extLst>
      <p:ext uri="{BB962C8B-B14F-4D97-AF65-F5344CB8AC3E}">
        <p14:creationId xmlns:p14="http://schemas.microsoft.com/office/powerpoint/2010/main" val="176380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B6268-01A4-4D42-8F50-39D144590385}"/>
              </a:ext>
            </a:extLst>
          </p:cNvPr>
          <p:cNvSpPr>
            <a:spLocks noGrp="1"/>
          </p:cNvSpPr>
          <p:nvPr>
            <p:ph type="title"/>
          </p:nvPr>
        </p:nvSpPr>
        <p:spPr>
          <a:xfrm>
            <a:off x="838200" y="438087"/>
            <a:ext cx="10515600" cy="918304"/>
          </a:xfrm>
        </p:spPr>
        <p:txBody>
          <a:bodyPr>
            <a:noAutofit/>
          </a:bodyPr>
          <a:lstStyle/>
          <a:p>
            <a:pPr algn="ctr"/>
            <a:r>
              <a:rPr lang="ru-RU" sz="2800" b="1" dirty="0"/>
              <a:t>Способы разрешения конфликтов</a:t>
            </a:r>
            <a:br>
              <a:rPr lang="ru-RU" sz="2800" b="1" dirty="0"/>
            </a:br>
            <a:r>
              <a:rPr lang="ru-RU" sz="2800" b="1" dirty="0"/>
              <a:t>Коммуникативные техники регуляции эмоционального напряжения</a:t>
            </a:r>
            <a:endParaRPr lang="ru-RU" sz="2800" dirty="0"/>
          </a:p>
        </p:txBody>
      </p:sp>
      <p:graphicFrame>
        <p:nvGraphicFramePr>
          <p:cNvPr id="4" name="Таблица 3">
            <a:extLst>
              <a:ext uri="{FF2B5EF4-FFF2-40B4-BE49-F238E27FC236}">
                <a16:creationId xmlns:a16="http://schemas.microsoft.com/office/drawing/2014/main" id="{B4A577C2-3662-4FF8-9EF4-3790585EFC51}"/>
              </a:ext>
            </a:extLst>
          </p:cNvPr>
          <p:cNvGraphicFramePr>
            <a:graphicFrameLocks noGrp="1"/>
          </p:cNvGraphicFramePr>
          <p:nvPr>
            <p:extLst>
              <p:ext uri="{D42A27DB-BD31-4B8C-83A1-F6EECF244321}">
                <p14:modId xmlns:p14="http://schemas.microsoft.com/office/powerpoint/2010/main" val="3472645553"/>
              </p:ext>
            </p:extLst>
          </p:nvPr>
        </p:nvGraphicFramePr>
        <p:xfrm>
          <a:off x="838200" y="1825625"/>
          <a:ext cx="10726271" cy="4259990"/>
        </p:xfrm>
        <a:graphic>
          <a:graphicData uri="http://schemas.openxmlformats.org/drawingml/2006/table">
            <a:tbl>
              <a:tblPr firstRow="1" bandCol="1">
                <a:tableStyleId>{93296810-A885-4BE3-A3E7-6D5BEEA58F35}</a:tableStyleId>
              </a:tblPr>
              <a:tblGrid>
                <a:gridCol w="5362574">
                  <a:extLst>
                    <a:ext uri="{9D8B030D-6E8A-4147-A177-3AD203B41FA5}">
                      <a16:colId xmlns:a16="http://schemas.microsoft.com/office/drawing/2014/main" val="2558230094"/>
                    </a:ext>
                  </a:extLst>
                </a:gridCol>
                <a:gridCol w="5363697">
                  <a:extLst>
                    <a:ext uri="{9D8B030D-6E8A-4147-A177-3AD203B41FA5}">
                      <a16:colId xmlns:a16="http://schemas.microsoft.com/office/drawing/2014/main" val="3976647482"/>
                    </a:ext>
                  </a:extLst>
                </a:gridCol>
              </a:tblGrid>
              <a:tr h="608670">
                <a:tc>
                  <a:txBody>
                    <a:bodyPr/>
                    <a:lstStyle/>
                    <a:p>
                      <a:pPr algn="ctr"/>
                      <a:r>
                        <a:rPr lang="ru-RU" sz="2000" dirty="0">
                          <a:effectLst/>
                        </a:rPr>
                        <a:t>Снижают напряжение</a:t>
                      </a:r>
                      <a:endParaRPr lang="ru-RU" sz="20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2000" dirty="0">
                          <a:effectLst/>
                        </a:rPr>
                        <a:t>Повышают напряжение </a:t>
                      </a:r>
                      <a:endParaRPr lang="ru-RU" sz="20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12436543"/>
                  </a:ext>
                </a:extLst>
              </a:tr>
              <a:tr h="695423">
                <a:tc>
                  <a:txBody>
                    <a:bodyPr/>
                    <a:lstStyle/>
                    <a:p>
                      <a:pPr algn="r"/>
                      <a:r>
                        <a:rPr lang="ru-RU" sz="1600" dirty="0">
                          <a:effectLst/>
                        </a:rPr>
                        <a:t>Предложение конкретного выхода из сложившейся ситуации</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Поиск виноватых и обвинение партнера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60577132"/>
                  </a:ext>
                </a:extLst>
              </a:tr>
              <a:tr h="695423">
                <a:tc>
                  <a:txBody>
                    <a:bodyPr/>
                    <a:lstStyle/>
                    <a:p>
                      <a:pPr algn="r"/>
                      <a:r>
                        <a:rPr lang="ru-RU" sz="1600" dirty="0">
                          <a:effectLst/>
                        </a:rPr>
                        <a:t>В случае вашей неправоты, немедленное признание ее</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Оттягивание момента признания своей неправоты или отрицание ее</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8667572"/>
                  </a:ext>
                </a:extLst>
              </a:tr>
              <a:tr h="608670">
                <a:tc>
                  <a:txBody>
                    <a:bodyPr/>
                    <a:lstStyle/>
                    <a:p>
                      <a:pPr algn="r"/>
                      <a:r>
                        <a:rPr lang="ru-RU" sz="1600" dirty="0">
                          <a:effectLst/>
                        </a:rPr>
                        <a:t>Обращение к фактам</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Переход на «личности»</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61554503"/>
                  </a:ext>
                </a:extLst>
              </a:tr>
              <a:tr h="608670">
                <a:tc>
                  <a:txBody>
                    <a:bodyPr/>
                    <a:lstStyle/>
                    <a:p>
                      <a:pPr algn="r"/>
                      <a:r>
                        <a:rPr lang="ru-RU" sz="1600" dirty="0">
                          <a:effectLst/>
                        </a:rPr>
                        <a:t>Спокойный уверенный темп речи</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Резкое убыстрение темпа речи</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9954766"/>
                  </a:ext>
                </a:extLst>
              </a:tr>
              <a:tr h="1043134">
                <a:tc>
                  <a:txBody>
                    <a:bodyPr/>
                    <a:lstStyle/>
                    <a:p>
                      <a:pPr algn="r"/>
                      <a:r>
                        <a:rPr lang="ru-RU" sz="1600" dirty="0">
                          <a:effectLst/>
                        </a:rPr>
                        <a:t>Поддержание оптимальной дистанции, угла поворота и наклона тела</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ru-RU" sz="1600" dirty="0">
                          <a:effectLst/>
                        </a:rPr>
                        <a:t>Нарушение личного пространства партнера или пространственное дистанцирование от него, избегание контакта глаз</a:t>
                      </a:r>
                      <a:endParaRPr lang="ru-RU" sz="1600" dirty="0">
                        <a:effectLst/>
                        <a:latin typeface="Times New Roman" panose="02020603050405020304" pitchFamily="18" charset="0"/>
                        <a:ea typeface="Times New Roman" panose="02020603050405020304" pitchFamily="18" charset="0"/>
                      </a:endParaRPr>
                    </a:p>
                  </a:txBody>
                  <a:tcPr marL="67990" marR="67990" marT="0" marB="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96633783"/>
                  </a:ext>
                </a:extLst>
              </a:tr>
            </a:tbl>
          </a:graphicData>
        </a:graphic>
      </p:graphicFrame>
    </p:spTree>
    <p:extLst>
      <p:ext uri="{BB962C8B-B14F-4D97-AF65-F5344CB8AC3E}">
        <p14:creationId xmlns:p14="http://schemas.microsoft.com/office/powerpoint/2010/main" val="346588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C0047A-8B78-47AB-8D41-7ED03F4FA2CD}"/>
              </a:ext>
            </a:extLst>
          </p:cNvPr>
          <p:cNvSpPr>
            <a:spLocks noGrp="1"/>
          </p:cNvSpPr>
          <p:nvPr>
            <p:ph type="title"/>
          </p:nvPr>
        </p:nvSpPr>
        <p:spPr>
          <a:xfrm>
            <a:off x="838200" y="400909"/>
            <a:ext cx="10515600" cy="818291"/>
          </a:xfrm>
        </p:spPr>
        <p:txBody>
          <a:bodyPr vert="horz" lIns="91440" tIns="45720" rIns="91440" bIns="45720" rtlCol="0" anchor="ctr">
            <a:noAutofit/>
          </a:bodyPr>
          <a:lstStyle/>
          <a:p>
            <a:pPr algn="ctr"/>
            <a:r>
              <a:rPr lang="ru-RU" sz="2800" b="1" dirty="0"/>
              <a:t>Неадекватное проявление негативных чувств и последствия этого</a:t>
            </a:r>
          </a:p>
        </p:txBody>
      </p:sp>
      <p:graphicFrame>
        <p:nvGraphicFramePr>
          <p:cNvPr id="4" name="Таблица 3">
            <a:extLst>
              <a:ext uri="{FF2B5EF4-FFF2-40B4-BE49-F238E27FC236}">
                <a16:creationId xmlns:a16="http://schemas.microsoft.com/office/drawing/2014/main" id="{39C39EAB-A0B3-4747-A374-BB6509D95229}"/>
              </a:ext>
            </a:extLst>
          </p:cNvPr>
          <p:cNvGraphicFramePr>
            <a:graphicFrameLocks noGrp="1"/>
          </p:cNvGraphicFramePr>
          <p:nvPr>
            <p:extLst>
              <p:ext uri="{D42A27DB-BD31-4B8C-83A1-F6EECF244321}">
                <p14:modId xmlns:p14="http://schemas.microsoft.com/office/powerpoint/2010/main" val="1741617803"/>
              </p:ext>
            </p:extLst>
          </p:nvPr>
        </p:nvGraphicFramePr>
        <p:xfrm>
          <a:off x="838200" y="1366685"/>
          <a:ext cx="10515599" cy="5234141"/>
        </p:xfrm>
        <a:graphic>
          <a:graphicData uri="http://schemas.openxmlformats.org/drawingml/2006/table">
            <a:tbl>
              <a:tblPr firstRow="1" bandCol="1">
                <a:tableStyleId>{21E4AEA4-8DFA-4A89-87EB-49C32662AFE0}</a:tableStyleId>
              </a:tblPr>
              <a:tblGrid>
                <a:gridCol w="5257251">
                  <a:extLst>
                    <a:ext uri="{9D8B030D-6E8A-4147-A177-3AD203B41FA5}">
                      <a16:colId xmlns:a16="http://schemas.microsoft.com/office/drawing/2014/main" val="3702208910"/>
                    </a:ext>
                  </a:extLst>
                </a:gridCol>
                <a:gridCol w="5258348">
                  <a:extLst>
                    <a:ext uri="{9D8B030D-6E8A-4147-A177-3AD203B41FA5}">
                      <a16:colId xmlns:a16="http://schemas.microsoft.com/office/drawing/2014/main" val="2079042087"/>
                    </a:ext>
                  </a:extLst>
                </a:gridCol>
              </a:tblGrid>
              <a:tr h="508582">
                <a:tc>
                  <a:txBody>
                    <a:bodyPr/>
                    <a:lstStyle/>
                    <a:p>
                      <a:pPr algn="ctr"/>
                      <a:r>
                        <a:rPr lang="ru-RU" sz="2400" dirty="0">
                          <a:effectLst/>
                        </a:rPr>
                        <a:t>Подавление проявления</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ru-RU" sz="2400" dirty="0">
                          <a:effectLst/>
                        </a:rPr>
                        <a:t>Агрессивное проявление</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64700826"/>
                  </a:ext>
                </a:extLst>
              </a:tr>
              <a:tr h="1401262">
                <a:tc>
                  <a:txBody>
                    <a:bodyPr/>
                    <a:lstStyle/>
                    <a:p>
                      <a:pPr marL="342900" lvl="0" indent="-342900" algn="just">
                        <a:buFont typeface="Wingdings" panose="05000000000000000000" pitchFamily="2" charset="2"/>
                        <a:buChar char=""/>
                        <a:tabLst>
                          <a:tab pos="457200" algn="l"/>
                        </a:tabLst>
                      </a:pPr>
                      <a:r>
                        <a:rPr lang="ru-RU" sz="1800" dirty="0">
                          <a:effectLst/>
                        </a:rPr>
                        <a:t>Бегство, отказ от выражения чувств</a:t>
                      </a:r>
                    </a:p>
                    <a:p>
                      <a:pPr marL="342900" lvl="0" indent="-342900" algn="just">
                        <a:buFont typeface="Wingdings" panose="05000000000000000000" pitchFamily="2" charset="2"/>
                        <a:buChar char=""/>
                        <a:tabLst>
                          <a:tab pos="457200" algn="l"/>
                        </a:tabLst>
                      </a:pPr>
                      <a:r>
                        <a:rPr lang="ru-RU" sz="1800" dirty="0">
                          <a:effectLst/>
                        </a:rPr>
                        <a:t>Человек не проявляет чувства ни вербально (в речи), ни не вербально (в поведении)</a:t>
                      </a:r>
                    </a:p>
                    <a:p>
                      <a:pPr marL="342900" lvl="0" indent="-342900" algn="just">
                        <a:buFont typeface="Wingdings" panose="05000000000000000000" pitchFamily="2" charset="2"/>
                        <a:buChar char=""/>
                        <a:tabLst>
                          <a:tab pos="457200" algn="l"/>
                        </a:tabLst>
                      </a:pPr>
                      <a:r>
                        <a:rPr lang="ru-RU" sz="1800" dirty="0">
                          <a:effectLst/>
                        </a:rPr>
                        <a:t>Чувства скрываются, маскируются</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42900" lvl="0" indent="-342900" algn="just">
                        <a:buFont typeface="Wingdings" panose="05000000000000000000" pitchFamily="2" charset="2"/>
                        <a:buChar char=""/>
                        <a:tabLst>
                          <a:tab pos="457200" algn="l"/>
                        </a:tabLst>
                      </a:pPr>
                      <a:r>
                        <a:rPr lang="ru-RU" sz="1800" dirty="0">
                          <a:effectLst/>
                        </a:rPr>
                        <a:t>Насилие, барьеры общения</a:t>
                      </a:r>
                    </a:p>
                    <a:p>
                      <a:pPr marL="342900" lvl="0" indent="-342900" algn="just">
                        <a:buFont typeface="Wingdings" panose="05000000000000000000" pitchFamily="2" charset="2"/>
                        <a:buChar char=""/>
                        <a:tabLst>
                          <a:tab pos="457200" algn="l"/>
                        </a:tabLst>
                      </a:pPr>
                      <a:r>
                        <a:rPr lang="ru-RU" sz="1800" dirty="0">
                          <a:effectLst/>
                        </a:rPr>
                        <a:t>Чувства проявляются немедленно и бурно</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794834518"/>
                  </a:ext>
                </a:extLst>
              </a:tr>
              <a:tr h="412946">
                <a:tc gridSpan="2">
                  <a:txBody>
                    <a:bodyPr/>
                    <a:lstStyle/>
                    <a:p>
                      <a:pPr algn="ctr"/>
                      <a:r>
                        <a:rPr lang="ru-RU" sz="2000" b="1" dirty="0">
                          <a:effectLst/>
                        </a:rPr>
                        <a:t>Краткосрочные последствия</a:t>
                      </a:r>
                      <a:endParaRPr lang="ru-RU" sz="2000" b="1" dirty="0">
                        <a:effectLst/>
                        <a:latin typeface="Times New Roman" panose="02020603050405020304" pitchFamily="18" charset="0"/>
                        <a:ea typeface="Times New Roman" panose="02020603050405020304" pitchFamily="18" charset="0"/>
                      </a:endParaRPr>
                    </a:p>
                  </a:txBody>
                  <a:tcPr marL="68580" marR="68580" marT="0" marB="0" anchor="ctr">
                    <a:solidFill>
                      <a:srgbClr val="FB8520"/>
                    </a:solidFill>
                  </a:tcPr>
                </a:tc>
                <a:tc hMerge="1">
                  <a:txBody>
                    <a:bodyPr/>
                    <a:lstStyle/>
                    <a:p>
                      <a:endParaRPr lang="ru-RU"/>
                    </a:p>
                  </a:txBody>
                  <a:tcPr/>
                </a:tc>
                <a:extLst>
                  <a:ext uri="{0D108BD9-81ED-4DB2-BD59-A6C34878D82A}">
                    <a16:rowId xmlns:a16="http://schemas.microsoft.com/office/drawing/2014/main" val="651856291"/>
                  </a:ext>
                </a:extLst>
              </a:tr>
              <a:tr h="942630">
                <a:tc>
                  <a:txBody>
                    <a:bodyPr/>
                    <a:lstStyle/>
                    <a:p>
                      <a:pPr marL="342900" lvl="0" indent="-342900" algn="just">
                        <a:buFont typeface="Wingdings" panose="05000000000000000000" pitchFamily="2" charset="2"/>
                        <a:buChar char=""/>
                        <a:tabLst>
                          <a:tab pos="457200" algn="l"/>
                        </a:tabLst>
                      </a:pPr>
                      <a:r>
                        <a:rPr lang="ru-RU" sz="1800" dirty="0">
                          <a:effectLst/>
                        </a:rPr>
                        <a:t>Экономия сил</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42900" lvl="0" indent="-342900" algn="just">
                        <a:buFont typeface="Wingdings" panose="05000000000000000000" pitchFamily="2" charset="2"/>
                        <a:buChar char=""/>
                        <a:tabLst>
                          <a:tab pos="457200" algn="l"/>
                        </a:tabLst>
                      </a:pPr>
                      <a:r>
                        <a:rPr lang="ru-RU" sz="1800" dirty="0">
                          <a:effectLst/>
                        </a:rPr>
                        <a:t>Под давлением партнер сделает то, что надо оппоненту</a:t>
                      </a:r>
                    </a:p>
                    <a:p>
                      <a:pPr marL="342900" lvl="0" indent="-342900" algn="just">
                        <a:buFont typeface="Wingdings" panose="05000000000000000000" pitchFamily="2" charset="2"/>
                        <a:buChar char=""/>
                        <a:tabLst>
                          <a:tab pos="457200" algn="l"/>
                        </a:tabLst>
                      </a:pPr>
                      <a:r>
                        <a:rPr lang="ru-RU" sz="1800" dirty="0">
                          <a:effectLst/>
                        </a:rPr>
                        <a:t>Или начинает войну</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73607958"/>
                  </a:ext>
                </a:extLst>
              </a:tr>
              <a:tr h="397672">
                <a:tc gridSpan="2">
                  <a:txBody>
                    <a:bodyPr/>
                    <a:lstStyle/>
                    <a:p>
                      <a:pPr algn="ctr"/>
                      <a:r>
                        <a:rPr lang="ru-RU" sz="2000" b="1" dirty="0">
                          <a:effectLst/>
                        </a:rPr>
                        <a:t>Долгосрочные последствия</a:t>
                      </a:r>
                      <a:endParaRPr lang="ru-RU" sz="2000" b="1" dirty="0">
                        <a:effectLst/>
                        <a:latin typeface="Times New Roman" panose="02020603050405020304" pitchFamily="18" charset="0"/>
                        <a:ea typeface="Times New Roman" panose="02020603050405020304" pitchFamily="18" charset="0"/>
                      </a:endParaRPr>
                    </a:p>
                  </a:txBody>
                  <a:tcPr marL="68580" marR="68580" marT="0" marB="0" anchor="ctr">
                    <a:solidFill>
                      <a:srgbClr val="FB8520"/>
                    </a:solidFill>
                  </a:tcPr>
                </a:tc>
                <a:tc hMerge="1">
                  <a:txBody>
                    <a:bodyPr/>
                    <a:lstStyle/>
                    <a:p>
                      <a:endParaRPr lang="ru-RU"/>
                    </a:p>
                  </a:txBody>
                  <a:tcPr/>
                </a:tc>
                <a:extLst>
                  <a:ext uri="{0D108BD9-81ED-4DB2-BD59-A6C34878D82A}">
                    <a16:rowId xmlns:a16="http://schemas.microsoft.com/office/drawing/2014/main" val="2817962399"/>
                  </a:ext>
                </a:extLst>
              </a:tr>
              <a:tr h="1571049">
                <a:tc>
                  <a:txBody>
                    <a:bodyPr/>
                    <a:lstStyle/>
                    <a:p>
                      <a:pPr marL="342900" lvl="0" indent="-342900" algn="just">
                        <a:buFont typeface="Wingdings" panose="05000000000000000000" pitchFamily="2" charset="2"/>
                        <a:buChar char=""/>
                        <a:tabLst>
                          <a:tab pos="457200" algn="l"/>
                        </a:tabLst>
                      </a:pPr>
                      <a:r>
                        <a:rPr lang="ru-RU" sz="1800" dirty="0">
                          <a:effectLst/>
                        </a:rPr>
                        <a:t>Партнер считает, что его поведение норма для вас</a:t>
                      </a:r>
                    </a:p>
                    <a:p>
                      <a:pPr marL="342900" lvl="0" indent="-342900" algn="just">
                        <a:buFont typeface="Wingdings" panose="05000000000000000000" pitchFamily="2" charset="2"/>
                        <a:buChar char=""/>
                        <a:tabLst>
                          <a:tab pos="457200" algn="l"/>
                        </a:tabLst>
                      </a:pPr>
                      <a:r>
                        <a:rPr lang="ru-RU" sz="1800" dirty="0">
                          <a:effectLst/>
                        </a:rPr>
                        <a:t>В реальных отношениях ничего не меняется</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42900" lvl="0" indent="-342900" algn="just">
                        <a:buFont typeface="Wingdings" panose="05000000000000000000" pitchFamily="2" charset="2"/>
                        <a:buChar char=""/>
                        <a:tabLst>
                          <a:tab pos="457200" algn="l"/>
                        </a:tabLst>
                      </a:pPr>
                      <a:r>
                        <a:rPr lang="ru-RU" sz="1800" dirty="0">
                          <a:effectLst/>
                        </a:rPr>
                        <a:t>Партнер злится</a:t>
                      </a:r>
                    </a:p>
                    <a:p>
                      <a:pPr marL="342900" lvl="0" indent="-342900" algn="just">
                        <a:buFont typeface="Wingdings" panose="05000000000000000000" pitchFamily="2" charset="2"/>
                        <a:buChar char=""/>
                        <a:tabLst>
                          <a:tab pos="457200" algn="l"/>
                        </a:tabLst>
                      </a:pPr>
                      <a:r>
                        <a:rPr lang="ru-RU" sz="1800" dirty="0">
                          <a:effectLst/>
                        </a:rPr>
                        <a:t>Начинает саботировать наши желания</a:t>
                      </a:r>
                    </a:p>
                    <a:p>
                      <a:pPr marL="342900" lvl="0" indent="-342900" algn="just">
                        <a:buFont typeface="Wingdings" panose="05000000000000000000" pitchFamily="2" charset="2"/>
                        <a:buChar char=""/>
                        <a:tabLst>
                          <a:tab pos="457200" algn="l"/>
                        </a:tabLst>
                      </a:pPr>
                      <a:r>
                        <a:rPr lang="ru-RU" sz="1800" dirty="0">
                          <a:effectLst/>
                        </a:rPr>
                        <a:t>Агрессия растет</a:t>
                      </a:r>
                    </a:p>
                    <a:p>
                      <a:pPr marL="342900" lvl="0" indent="-342900" algn="just">
                        <a:buFont typeface="Wingdings" panose="05000000000000000000" pitchFamily="2" charset="2"/>
                        <a:buChar char=""/>
                        <a:tabLst>
                          <a:tab pos="457200" algn="l"/>
                        </a:tabLst>
                      </a:pPr>
                      <a:r>
                        <a:rPr lang="ru-RU" sz="1800" dirty="0">
                          <a:effectLst/>
                        </a:rPr>
                        <a:t>Отношения разрушаются</a:t>
                      </a:r>
                    </a:p>
                    <a:p>
                      <a:pPr marL="342900" lvl="0" indent="-342900" algn="just">
                        <a:buFont typeface="Wingdings" panose="05000000000000000000" pitchFamily="2" charset="2"/>
                        <a:buChar char=""/>
                        <a:tabLst>
                          <a:tab pos="457200" algn="l"/>
                        </a:tabLst>
                      </a:pPr>
                      <a:r>
                        <a:rPr lang="ru-RU" sz="1800" dirty="0">
                          <a:effectLst/>
                        </a:rPr>
                        <a:t>Партнер начинает болеть</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6727530"/>
                  </a:ext>
                </a:extLst>
              </a:tr>
            </a:tbl>
          </a:graphicData>
        </a:graphic>
      </p:graphicFrame>
    </p:spTree>
    <p:extLst>
      <p:ext uri="{BB962C8B-B14F-4D97-AF65-F5344CB8AC3E}">
        <p14:creationId xmlns:p14="http://schemas.microsoft.com/office/powerpoint/2010/main" val="826552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EE761-E3A0-46FD-8750-4EB03A789A30}"/>
              </a:ext>
            </a:extLst>
          </p:cNvPr>
          <p:cNvSpPr>
            <a:spLocks noGrp="1"/>
          </p:cNvSpPr>
          <p:nvPr>
            <p:ph type="title"/>
          </p:nvPr>
        </p:nvSpPr>
        <p:spPr>
          <a:xfrm>
            <a:off x="838200" y="772384"/>
            <a:ext cx="10515600" cy="682790"/>
          </a:xfrm>
        </p:spPr>
        <p:txBody>
          <a:bodyPr>
            <a:normAutofit/>
          </a:bodyPr>
          <a:lstStyle/>
          <a:p>
            <a:pPr algn="ctr"/>
            <a:r>
              <a:rPr lang="ru-RU" sz="3600" b="1" dirty="0"/>
              <a:t>Шкала нарастания эмоций</a:t>
            </a:r>
          </a:p>
        </p:txBody>
      </p:sp>
      <p:grpSp>
        <p:nvGrpSpPr>
          <p:cNvPr id="5" name="Group 1">
            <a:extLst>
              <a:ext uri="{FF2B5EF4-FFF2-40B4-BE49-F238E27FC236}">
                <a16:creationId xmlns:a16="http://schemas.microsoft.com/office/drawing/2014/main" id="{F96225D9-5E4C-4F1C-9389-C28202BA7B92}"/>
              </a:ext>
            </a:extLst>
          </p:cNvPr>
          <p:cNvGrpSpPr>
            <a:grpSpLocks noChangeAspect="1"/>
          </p:cNvGrpSpPr>
          <p:nvPr/>
        </p:nvGrpSpPr>
        <p:grpSpPr bwMode="auto">
          <a:xfrm>
            <a:off x="1250827" y="1892300"/>
            <a:ext cx="10449560" cy="3073400"/>
            <a:chOff x="2274" y="1311"/>
            <a:chExt cx="7200" cy="2090"/>
          </a:xfrm>
        </p:grpSpPr>
        <p:sp>
          <p:nvSpPr>
            <p:cNvPr id="6" name="AutoShape 10">
              <a:extLst>
                <a:ext uri="{FF2B5EF4-FFF2-40B4-BE49-F238E27FC236}">
                  <a16:creationId xmlns:a16="http://schemas.microsoft.com/office/drawing/2014/main" id="{10C6EC4E-97B5-42E8-842C-7C04A5B29E5B}"/>
                </a:ext>
              </a:extLst>
            </p:cNvPr>
            <p:cNvSpPr>
              <a:spLocks noChangeAspect="1" noChangeArrowheads="1" noTextEdit="1"/>
            </p:cNvSpPr>
            <p:nvPr/>
          </p:nvSpPr>
          <p:spPr bwMode="auto">
            <a:xfrm>
              <a:off x="2274" y="1311"/>
              <a:ext cx="7200" cy="20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ru-RU" sz="2400"/>
            </a:p>
          </p:txBody>
        </p:sp>
        <p:sp>
          <p:nvSpPr>
            <p:cNvPr id="7" name="Text Box 9">
              <a:extLst>
                <a:ext uri="{FF2B5EF4-FFF2-40B4-BE49-F238E27FC236}">
                  <a16:creationId xmlns:a16="http://schemas.microsoft.com/office/drawing/2014/main" id="{61B968F0-9E65-4070-B238-D1C714451EDC}"/>
                </a:ext>
              </a:extLst>
            </p:cNvPr>
            <p:cNvSpPr txBox="1">
              <a:spLocks noChangeArrowheads="1"/>
            </p:cNvSpPr>
            <p:nvPr/>
          </p:nvSpPr>
          <p:spPr bwMode="auto">
            <a:xfrm>
              <a:off x="2415" y="1729"/>
              <a:ext cx="1412" cy="418"/>
            </a:xfrm>
            <a:prstGeom prst="rect">
              <a:avLst/>
            </a:prstGeom>
            <a:solidFill>
              <a:schemeClr val="accent1">
                <a:lumMod val="20000"/>
                <a:lumOff val="80000"/>
              </a:schemeClr>
            </a:solidFill>
            <a:ln w="19050">
              <a:solidFill>
                <a:srgbClr val="7D62A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a:ln>
                    <a:noFill/>
                  </a:ln>
                  <a:solidFill>
                    <a:schemeClr val="tx1"/>
                  </a:solidFill>
                  <a:effectLst/>
                  <a:ea typeface="Times New Roman" panose="02020603050405020304" pitchFamily="18" charset="0"/>
                </a:rPr>
                <a:t>Раздражение</a:t>
              </a:r>
              <a:endParaRPr kumimoji="0" lang="ru-RU" altLang="ru-RU" sz="2400" b="0" i="0" u="none" strike="noStrike" cap="none" normalizeH="0" baseline="0">
                <a:ln>
                  <a:noFill/>
                </a:ln>
                <a:solidFill>
                  <a:schemeClr val="tx1"/>
                </a:solidFill>
                <a:effectLst/>
              </a:endParaRPr>
            </a:p>
          </p:txBody>
        </p:sp>
        <p:sp>
          <p:nvSpPr>
            <p:cNvPr id="8" name="Text Box 8">
              <a:extLst>
                <a:ext uri="{FF2B5EF4-FFF2-40B4-BE49-F238E27FC236}">
                  <a16:creationId xmlns:a16="http://schemas.microsoft.com/office/drawing/2014/main" id="{EB9ABF8F-6616-4708-AFA9-EE70572E60EE}"/>
                </a:ext>
              </a:extLst>
            </p:cNvPr>
            <p:cNvSpPr txBox="1">
              <a:spLocks noChangeArrowheads="1"/>
            </p:cNvSpPr>
            <p:nvPr/>
          </p:nvSpPr>
          <p:spPr bwMode="auto">
            <a:xfrm>
              <a:off x="4392" y="1729"/>
              <a:ext cx="1128" cy="418"/>
            </a:xfrm>
            <a:prstGeom prst="rect">
              <a:avLst/>
            </a:prstGeom>
            <a:solidFill>
              <a:schemeClr val="accent1">
                <a:lumMod val="20000"/>
                <a:lumOff val="80000"/>
              </a:schemeClr>
            </a:solidFill>
            <a:ln w="19050">
              <a:solidFill>
                <a:srgbClr val="7D62A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a:ln>
                    <a:noFill/>
                  </a:ln>
                  <a:solidFill>
                    <a:schemeClr val="tx1"/>
                  </a:solidFill>
                  <a:effectLst/>
                  <a:ea typeface="Times New Roman" panose="02020603050405020304" pitchFamily="18" charset="0"/>
                </a:rPr>
                <a:t>Злость</a:t>
              </a:r>
              <a:endParaRPr kumimoji="0" lang="ru-RU" altLang="ru-RU" sz="2400" b="0" i="0" u="none" strike="noStrike" cap="none" normalizeH="0" baseline="0">
                <a:ln>
                  <a:noFill/>
                </a:ln>
                <a:solidFill>
                  <a:schemeClr val="tx1"/>
                </a:solidFill>
                <a:effectLst/>
              </a:endParaRPr>
            </a:p>
          </p:txBody>
        </p:sp>
        <p:sp>
          <p:nvSpPr>
            <p:cNvPr id="9" name="Text Box 7">
              <a:extLst>
                <a:ext uri="{FF2B5EF4-FFF2-40B4-BE49-F238E27FC236}">
                  <a16:creationId xmlns:a16="http://schemas.microsoft.com/office/drawing/2014/main" id="{CB58742D-3512-4688-96E4-86025EA7A42B}"/>
                </a:ext>
              </a:extLst>
            </p:cNvPr>
            <p:cNvSpPr txBox="1">
              <a:spLocks noChangeArrowheads="1"/>
            </p:cNvSpPr>
            <p:nvPr/>
          </p:nvSpPr>
          <p:spPr bwMode="auto">
            <a:xfrm>
              <a:off x="6086" y="1729"/>
              <a:ext cx="1129" cy="418"/>
            </a:xfrm>
            <a:prstGeom prst="rect">
              <a:avLst/>
            </a:prstGeom>
            <a:solidFill>
              <a:schemeClr val="accent1">
                <a:lumMod val="20000"/>
                <a:lumOff val="80000"/>
              </a:schemeClr>
            </a:solidFill>
            <a:ln w="19050">
              <a:solidFill>
                <a:srgbClr val="7D62A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a:ln>
                    <a:noFill/>
                  </a:ln>
                  <a:solidFill>
                    <a:schemeClr val="tx1"/>
                  </a:solidFill>
                  <a:effectLst/>
                  <a:ea typeface="Times New Roman" panose="02020603050405020304" pitchFamily="18" charset="0"/>
                </a:rPr>
                <a:t>Гнев</a:t>
              </a:r>
              <a:endParaRPr kumimoji="0" lang="ru-RU" altLang="ru-RU" sz="2400" b="0" i="0" u="none" strike="noStrike" cap="none" normalizeH="0" baseline="0">
                <a:ln>
                  <a:noFill/>
                </a:ln>
                <a:solidFill>
                  <a:schemeClr val="tx1"/>
                </a:solidFill>
                <a:effectLst/>
              </a:endParaRPr>
            </a:p>
          </p:txBody>
        </p:sp>
        <p:sp>
          <p:nvSpPr>
            <p:cNvPr id="10" name="Text Box 6">
              <a:extLst>
                <a:ext uri="{FF2B5EF4-FFF2-40B4-BE49-F238E27FC236}">
                  <a16:creationId xmlns:a16="http://schemas.microsoft.com/office/drawing/2014/main" id="{25D93613-5F81-4ED2-A94A-7A3D6C38B519}"/>
                </a:ext>
              </a:extLst>
            </p:cNvPr>
            <p:cNvSpPr txBox="1">
              <a:spLocks noChangeArrowheads="1"/>
            </p:cNvSpPr>
            <p:nvPr/>
          </p:nvSpPr>
          <p:spPr bwMode="auto">
            <a:xfrm>
              <a:off x="7639" y="1729"/>
              <a:ext cx="1128" cy="418"/>
            </a:xfrm>
            <a:prstGeom prst="rect">
              <a:avLst/>
            </a:prstGeom>
            <a:solidFill>
              <a:schemeClr val="accent1">
                <a:lumMod val="20000"/>
                <a:lumOff val="80000"/>
              </a:schemeClr>
            </a:solidFill>
            <a:ln w="19050">
              <a:solidFill>
                <a:srgbClr val="7D62A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ea typeface="Times New Roman" panose="02020603050405020304" pitchFamily="18" charset="0"/>
                </a:rPr>
                <a:t>Ярость</a:t>
              </a:r>
              <a:endParaRPr kumimoji="0" lang="ru-RU" altLang="ru-RU" sz="2400" b="0" i="0" u="none" strike="noStrike" cap="none" normalizeH="0" baseline="0" dirty="0">
                <a:ln>
                  <a:noFill/>
                </a:ln>
                <a:solidFill>
                  <a:schemeClr val="tx1"/>
                </a:solidFill>
                <a:effectLst/>
              </a:endParaRPr>
            </a:p>
          </p:txBody>
        </p:sp>
        <p:sp>
          <p:nvSpPr>
            <p:cNvPr id="11" name="Line 5">
              <a:extLst>
                <a:ext uri="{FF2B5EF4-FFF2-40B4-BE49-F238E27FC236}">
                  <a16:creationId xmlns:a16="http://schemas.microsoft.com/office/drawing/2014/main" id="{7B1C3BB2-F9D4-47C7-AF0B-9CD652F1796E}"/>
                </a:ext>
              </a:extLst>
            </p:cNvPr>
            <p:cNvSpPr>
              <a:spLocks noChangeShapeType="1"/>
            </p:cNvSpPr>
            <p:nvPr/>
          </p:nvSpPr>
          <p:spPr bwMode="auto">
            <a:xfrm>
              <a:off x="3827" y="2008"/>
              <a:ext cx="565" cy="1"/>
            </a:xfrm>
            <a:prstGeom prst="line">
              <a:avLst/>
            </a:prstGeom>
            <a:noFill/>
            <a:ln w="38100">
              <a:solidFill>
                <a:srgbClr val="7D62AA"/>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ru-RU" sz="2400"/>
            </a:p>
          </p:txBody>
        </p:sp>
        <p:sp>
          <p:nvSpPr>
            <p:cNvPr id="12" name="Line 4">
              <a:extLst>
                <a:ext uri="{FF2B5EF4-FFF2-40B4-BE49-F238E27FC236}">
                  <a16:creationId xmlns:a16="http://schemas.microsoft.com/office/drawing/2014/main" id="{998F2091-1B56-4D24-9BBC-5309E0F9D501}"/>
                </a:ext>
              </a:extLst>
            </p:cNvPr>
            <p:cNvSpPr>
              <a:spLocks noChangeShapeType="1"/>
            </p:cNvSpPr>
            <p:nvPr/>
          </p:nvSpPr>
          <p:spPr bwMode="auto">
            <a:xfrm>
              <a:off x="5521" y="2008"/>
              <a:ext cx="565" cy="0"/>
            </a:xfrm>
            <a:prstGeom prst="line">
              <a:avLst/>
            </a:prstGeom>
            <a:noFill/>
            <a:ln w="38100">
              <a:solidFill>
                <a:srgbClr val="7D62AA"/>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ru-RU" sz="2400"/>
            </a:p>
          </p:txBody>
        </p:sp>
        <p:sp>
          <p:nvSpPr>
            <p:cNvPr id="13" name="Line 3">
              <a:extLst>
                <a:ext uri="{FF2B5EF4-FFF2-40B4-BE49-F238E27FC236}">
                  <a16:creationId xmlns:a16="http://schemas.microsoft.com/office/drawing/2014/main" id="{0F9223B4-BC51-4447-847B-7EB1CDF55A89}"/>
                </a:ext>
              </a:extLst>
            </p:cNvPr>
            <p:cNvSpPr>
              <a:spLocks noChangeShapeType="1"/>
            </p:cNvSpPr>
            <p:nvPr/>
          </p:nvSpPr>
          <p:spPr bwMode="auto">
            <a:xfrm>
              <a:off x="7215" y="2008"/>
              <a:ext cx="424" cy="0"/>
            </a:xfrm>
            <a:prstGeom prst="line">
              <a:avLst/>
            </a:prstGeom>
            <a:noFill/>
            <a:ln w="38100">
              <a:solidFill>
                <a:srgbClr val="7D62AA"/>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ru-RU" sz="2400"/>
            </a:p>
          </p:txBody>
        </p:sp>
        <p:sp>
          <p:nvSpPr>
            <p:cNvPr id="14" name="AutoShape 2">
              <a:extLst>
                <a:ext uri="{FF2B5EF4-FFF2-40B4-BE49-F238E27FC236}">
                  <a16:creationId xmlns:a16="http://schemas.microsoft.com/office/drawing/2014/main" id="{C8DD68A8-D514-4D66-A09A-C11A671D8834}"/>
                </a:ext>
              </a:extLst>
            </p:cNvPr>
            <p:cNvSpPr>
              <a:spLocks noChangeArrowheads="1"/>
            </p:cNvSpPr>
            <p:nvPr/>
          </p:nvSpPr>
          <p:spPr bwMode="auto">
            <a:xfrm>
              <a:off x="2415" y="2426"/>
              <a:ext cx="6352" cy="592"/>
            </a:xfrm>
            <a:prstGeom prst="rightArrow">
              <a:avLst>
                <a:gd name="adj1" fmla="val 50000"/>
                <a:gd name="adj2" fmla="val 304054"/>
              </a:avLst>
            </a:prstGeom>
            <a:gradFill flip="none" rotWithShape="1">
              <a:gsLst>
                <a:gs pos="13000">
                  <a:srgbClr val="FFCCCC">
                    <a:alpha val="50000"/>
                  </a:srgbClr>
                </a:gs>
                <a:gs pos="47000">
                  <a:srgbClr val="F78487"/>
                </a:gs>
                <a:gs pos="94000">
                  <a:srgbClr val="C00000"/>
                </a:gs>
                <a:gs pos="71000">
                  <a:srgbClr val="EF3B41"/>
                </a:gs>
              </a:gsLst>
              <a:lin ang="0" scaled="1"/>
              <a:tileRect/>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ea typeface="Times New Roman" panose="02020603050405020304" pitchFamily="18" charset="0"/>
                </a:rPr>
                <a:t>Нарастание энергии чувства/эмоции</a:t>
              </a:r>
              <a:endParaRPr kumimoji="0" lang="ru-RU" altLang="ru-RU" sz="24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374448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A1633F-E2BB-4459-99D3-0E021F13393F}"/>
              </a:ext>
            </a:extLst>
          </p:cNvPr>
          <p:cNvSpPr>
            <a:spLocks noGrp="1"/>
          </p:cNvSpPr>
          <p:nvPr>
            <p:ph type="title"/>
          </p:nvPr>
        </p:nvSpPr>
        <p:spPr>
          <a:xfrm>
            <a:off x="838200" y="546843"/>
            <a:ext cx="10515600" cy="653293"/>
          </a:xfrm>
        </p:spPr>
        <p:txBody>
          <a:bodyPr vert="horz" lIns="91440" tIns="45720" rIns="91440" bIns="45720" rtlCol="0" anchor="ctr">
            <a:noAutofit/>
          </a:bodyPr>
          <a:lstStyle/>
          <a:p>
            <a:pPr algn="ctr"/>
            <a:r>
              <a:rPr lang="ru-RU" sz="3200" b="1" dirty="0"/>
              <a:t>Формулировки вербализации чувств партнера</a:t>
            </a:r>
          </a:p>
        </p:txBody>
      </p:sp>
      <p:graphicFrame>
        <p:nvGraphicFramePr>
          <p:cNvPr id="6" name="Таблица 5">
            <a:extLst>
              <a:ext uri="{FF2B5EF4-FFF2-40B4-BE49-F238E27FC236}">
                <a16:creationId xmlns:a16="http://schemas.microsoft.com/office/drawing/2014/main" id="{0D71DA4F-8188-4A8A-A82F-C2F816CA4471}"/>
              </a:ext>
            </a:extLst>
          </p:cNvPr>
          <p:cNvGraphicFramePr>
            <a:graphicFrameLocks noGrp="1"/>
          </p:cNvGraphicFramePr>
          <p:nvPr>
            <p:extLst>
              <p:ext uri="{D42A27DB-BD31-4B8C-83A1-F6EECF244321}">
                <p14:modId xmlns:p14="http://schemas.microsoft.com/office/powerpoint/2010/main" val="1102404953"/>
              </p:ext>
            </p:extLst>
          </p:nvPr>
        </p:nvGraphicFramePr>
        <p:xfrm>
          <a:off x="838200" y="1690688"/>
          <a:ext cx="10515600" cy="4620469"/>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3580096852"/>
                    </a:ext>
                  </a:extLst>
                </a:gridCol>
                <a:gridCol w="5257800">
                  <a:extLst>
                    <a:ext uri="{9D8B030D-6E8A-4147-A177-3AD203B41FA5}">
                      <a16:colId xmlns:a16="http://schemas.microsoft.com/office/drawing/2014/main" val="3017493732"/>
                    </a:ext>
                  </a:extLst>
                </a:gridCol>
              </a:tblGrid>
              <a:tr h="868691">
                <a:tc>
                  <a:txBody>
                    <a:bodyPr/>
                    <a:lstStyle/>
                    <a:p>
                      <a:pPr algn="ctr">
                        <a:lnSpc>
                          <a:spcPct val="107000"/>
                        </a:lnSpc>
                        <a:spcAft>
                          <a:spcPts val="800"/>
                        </a:spcAft>
                      </a:pPr>
                      <a:r>
                        <a:rPr lang="ru-RU" sz="1600" dirty="0">
                          <a:effectLst/>
                        </a:rPr>
                        <a:t>Менее уважительные формулировки</a:t>
                      </a:r>
                    </a:p>
                    <a:p>
                      <a:pPr algn="ctr">
                        <a:lnSpc>
                          <a:spcPct val="107000"/>
                        </a:lnSpc>
                        <a:spcAft>
                          <a:spcPts val="800"/>
                        </a:spcAft>
                      </a:pPr>
                      <a:r>
                        <a:rPr lang="ru-RU" sz="1600" dirty="0">
                          <a:effectLst/>
                        </a:rPr>
                        <a:t>вербализации чувств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600" dirty="0">
                          <a:effectLst/>
                        </a:rPr>
                        <a:t>Более уважительные формулировки</a:t>
                      </a:r>
                    </a:p>
                    <a:p>
                      <a:pPr algn="ctr">
                        <a:lnSpc>
                          <a:spcPct val="107000"/>
                        </a:lnSpc>
                        <a:spcAft>
                          <a:spcPts val="800"/>
                        </a:spcAft>
                      </a:pPr>
                      <a:r>
                        <a:rPr lang="ru-RU" sz="1600" dirty="0">
                          <a:effectLst/>
                        </a:rPr>
                        <a:t>вербализации чувств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5178287"/>
                  </a:ext>
                </a:extLst>
              </a:tr>
              <a:tr h="424547">
                <a:tc>
                  <a:txBody>
                    <a:bodyPr/>
                    <a:lstStyle/>
                    <a:p>
                      <a:pPr marR="386715" algn="ctr">
                        <a:lnSpc>
                          <a:spcPct val="107000"/>
                        </a:lnSpc>
                        <a:spcAft>
                          <a:spcPts val="800"/>
                        </a:spcAft>
                      </a:pPr>
                      <a:r>
                        <a:rPr lang="ru-RU" sz="1600" dirty="0">
                          <a:effectLst/>
                        </a:rPr>
                        <a:t>Вы не понимаете – я не понимаю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Вы удивлены – я удивлен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2514710"/>
                  </a:ext>
                </a:extLst>
              </a:tr>
              <a:tr h="424547">
                <a:tc>
                  <a:txBody>
                    <a:bodyPr/>
                    <a:lstStyle/>
                    <a:p>
                      <a:pPr marR="386715" algn="ctr">
                        <a:lnSpc>
                          <a:spcPct val="107000"/>
                        </a:lnSpc>
                        <a:spcAft>
                          <a:spcPts val="800"/>
                        </a:spcAft>
                      </a:pPr>
                      <a:r>
                        <a:rPr lang="ru-RU" sz="1600" dirty="0">
                          <a:effectLst/>
                        </a:rPr>
                        <a:t>Вы в депрессии – я в депрессии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Вы огорчены – я огорчен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5053752"/>
                  </a:ext>
                </a:extLst>
              </a:tr>
              <a:tr h="424547">
                <a:tc>
                  <a:txBody>
                    <a:bodyPr/>
                    <a:lstStyle/>
                    <a:p>
                      <a:pPr marR="386715" algn="ctr">
                        <a:lnSpc>
                          <a:spcPct val="107000"/>
                        </a:lnSpc>
                        <a:spcAft>
                          <a:spcPts val="800"/>
                        </a:spcAft>
                      </a:pPr>
                      <a:r>
                        <a:rPr lang="ru-RU" sz="1600" dirty="0">
                          <a:effectLst/>
                        </a:rPr>
                        <a:t>Вам неприятно – мне неприятно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Вам неуютно – мне неуютно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847322"/>
                  </a:ext>
                </a:extLst>
              </a:tr>
              <a:tr h="424547">
                <a:tc>
                  <a:txBody>
                    <a:bodyPr/>
                    <a:lstStyle/>
                    <a:p>
                      <a:pPr marR="386715" algn="ctr">
                        <a:lnSpc>
                          <a:spcPct val="107000"/>
                        </a:lnSpc>
                        <a:spcAft>
                          <a:spcPts val="800"/>
                        </a:spcAft>
                      </a:pPr>
                      <a:r>
                        <a:rPr lang="ru-RU" sz="1600" dirty="0">
                          <a:effectLst/>
                        </a:rPr>
                        <a:t>Вам противно – мне противно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Вы возмущены – я возмущен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2424195"/>
                  </a:ext>
                </a:extLst>
              </a:tr>
              <a:tr h="424547">
                <a:tc>
                  <a:txBody>
                    <a:bodyPr/>
                    <a:lstStyle/>
                    <a:p>
                      <a:pPr marR="386715" algn="ctr">
                        <a:lnSpc>
                          <a:spcPct val="107000"/>
                        </a:lnSpc>
                        <a:spcAft>
                          <a:spcPts val="800"/>
                        </a:spcAft>
                      </a:pPr>
                      <a:r>
                        <a:rPr lang="ru-RU" sz="1600" dirty="0">
                          <a:effectLst/>
                        </a:rPr>
                        <a:t>Вы нервничаете – я нервничаю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Вас беспокоит – меня беспокоит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4786958"/>
                  </a:ext>
                </a:extLst>
              </a:tr>
              <a:tr h="424547">
                <a:tc>
                  <a:txBody>
                    <a:bodyPr/>
                    <a:lstStyle/>
                    <a:p>
                      <a:pPr marR="386715" algn="ctr">
                        <a:lnSpc>
                          <a:spcPct val="107000"/>
                        </a:lnSpc>
                        <a:spcAft>
                          <a:spcPts val="800"/>
                        </a:spcAft>
                      </a:pPr>
                      <a:r>
                        <a:rPr lang="ru-RU" sz="1600" dirty="0">
                          <a:effectLst/>
                        </a:rPr>
                        <a:t>Вам обидно – мне обидно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Вас задевает – меня задевает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676432"/>
                  </a:ext>
                </a:extLst>
              </a:tr>
              <a:tr h="355402">
                <a:tc>
                  <a:txBody>
                    <a:bodyPr/>
                    <a:lstStyle/>
                    <a:p>
                      <a:pPr marR="386715" algn="ctr">
                        <a:lnSpc>
                          <a:spcPct val="107000"/>
                        </a:lnSpc>
                        <a:spcAft>
                          <a:spcPts val="800"/>
                        </a:spcAft>
                      </a:pPr>
                      <a:r>
                        <a:rPr lang="ru-RU" sz="1600" dirty="0">
                          <a:effectLst/>
                        </a:rPr>
                        <a:t>Вас бесит – меня бесит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6225" algn="ctr">
                        <a:lnSpc>
                          <a:spcPct val="107000"/>
                        </a:lnSpc>
                        <a:spcAft>
                          <a:spcPts val="800"/>
                        </a:spcAft>
                      </a:pPr>
                      <a:r>
                        <a:rPr lang="ru-RU" sz="1600" dirty="0">
                          <a:effectLst/>
                        </a:rPr>
                        <a:t>У вас вызывает протест – у меня вызывает протест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908904"/>
                  </a:ext>
                </a:extLst>
              </a:tr>
              <a:tr h="424547">
                <a:tc>
                  <a:txBody>
                    <a:bodyPr/>
                    <a:lstStyle/>
                    <a:p>
                      <a:pPr marR="386715" algn="ctr">
                        <a:lnSpc>
                          <a:spcPct val="107000"/>
                        </a:lnSpc>
                        <a:spcAft>
                          <a:spcPts val="800"/>
                        </a:spcAft>
                      </a:pPr>
                      <a:r>
                        <a:rPr lang="ru-RU" sz="1600" dirty="0">
                          <a:effectLst/>
                        </a:rPr>
                        <a:t>Вы злитесь – я злюсь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Вы сердитесь – я сердит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680353"/>
                  </a:ext>
                </a:extLst>
              </a:tr>
              <a:tr h="424547">
                <a:tc>
                  <a:txBody>
                    <a:bodyPr/>
                    <a:lstStyle/>
                    <a:p>
                      <a:pPr marR="386715" algn="ctr">
                        <a:lnSpc>
                          <a:spcPct val="107000"/>
                        </a:lnSpc>
                        <a:spcAft>
                          <a:spcPts val="800"/>
                        </a:spcAft>
                      </a:pPr>
                      <a:r>
                        <a:rPr lang="ru-RU" sz="1600" dirty="0">
                          <a:effectLst/>
                        </a:rPr>
                        <a:t>Вы боитесь – я боюсь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76225" algn="ctr">
                        <a:lnSpc>
                          <a:spcPct val="107000"/>
                        </a:lnSpc>
                        <a:spcAft>
                          <a:spcPts val="800"/>
                        </a:spcAft>
                      </a:pPr>
                      <a:r>
                        <a:rPr lang="ru-RU" sz="1600" dirty="0">
                          <a:effectLst/>
                        </a:rPr>
                        <a:t>Вы опасаетесь – я опасаюсь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2658036"/>
                  </a:ext>
                </a:extLst>
              </a:tr>
            </a:tbl>
          </a:graphicData>
        </a:graphic>
      </p:graphicFrame>
    </p:spTree>
    <p:extLst>
      <p:ext uri="{BB962C8B-B14F-4D97-AF65-F5344CB8AC3E}">
        <p14:creationId xmlns:p14="http://schemas.microsoft.com/office/powerpoint/2010/main" val="630651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885900" y="190559"/>
            <a:ext cx="10515600" cy="918300"/>
          </a:xfrm>
          <a:prstGeom prst="rect">
            <a:avLst/>
          </a:prstGeom>
        </p:spPr>
        <p:txBody>
          <a:bodyPr vert="horz" lIns="91440" tIns="45720" rIns="91440" bIns="45720" rtlCol="0" anchor="ctr">
            <a:noAutofit/>
          </a:bodyPr>
          <a:lstStyle/>
          <a:p>
            <a:pPr algn="ctr"/>
            <a:r>
              <a:rPr lang="ru-RU" sz="3600" b="1" dirty="0"/>
              <a:t>Карта конфликтов</a:t>
            </a:r>
            <a:endParaRPr sz="3600" b="1" dirty="0"/>
          </a:p>
        </p:txBody>
      </p:sp>
      <p:grpSp>
        <p:nvGrpSpPr>
          <p:cNvPr id="2" name="Группа 1">
            <a:extLst>
              <a:ext uri="{FF2B5EF4-FFF2-40B4-BE49-F238E27FC236}">
                <a16:creationId xmlns:a16="http://schemas.microsoft.com/office/drawing/2014/main" id="{681CBB10-2244-49D7-817A-CF0DA4E1B6EE}"/>
              </a:ext>
            </a:extLst>
          </p:cNvPr>
          <p:cNvGrpSpPr/>
          <p:nvPr/>
        </p:nvGrpSpPr>
        <p:grpSpPr>
          <a:xfrm>
            <a:off x="724900" y="1025250"/>
            <a:ext cx="10978575" cy="5594300"/>
            <a:chOff x="724900" y="1025250"/>
            <a:chExt cx="10978575" cy="5594300"/>
          </a:xfrm>
        </p:grpSpPr>
        <p:sp>
          <p:nvSpPr>
            <p:cNvPr id="84" name="Google Shape;84;p2"/>
            <p:cNvSpPr/>
            <p:nvPr/>
          </p:nvSpPr>
          <p:spPr>
            <a:xfrm>
              <a:off x="724900" y="1025250"/>
              <a:ext cx="10978500" cy="558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
            <p:cNvSpPr/>
            <p:nvPr/>
          </p:nvSpPr>
          <p:spPr>
            <a:xfrm>
              <a:off x="4206375" y="2966400"/>
              <a:ext cx="3424200" cy="16977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ru-RU" sz="1600" b="1" dirty="0">
                  <a:solidFill>
                    <a:schemeClr val="dk1"/>
                  </a:solidFill>
                </a:rPr>
                <a:t>ПРОБЛЕМА</a:t>
              </a:r>
              <a:endParaRPr sz="1500" b="1" dirty="0">
                <a:solidFill>
                  <a:schemeClr val="dk1"/>
                </a:solidFill>
              </a:endParaRPr>
            </a:p>
            <a:p>
              <a:pPr marL="0" lvl="0" indent="0" algn="ctr" rtl="0">
                <a:spcBef>
                  <a:spcPts val="0"/>
                </a:spcBef>
                <a:spcAft>
                  <a:spcPts val="0"/>
                </a:spcAft>
                <a:buNone/>
              </a:pPr>
              <a:r>
                <a:rPr lang="ru-RU" sz="1200" i="1" dirty="0">
                  <a:solidFill>
                    <a:schemeClr val="dk1"/>
                  </a:solidFill>
                </a:rPr>
                <a:t>Опишите проблему в общих чертах</a:t>
              </a:r>
              <a:endParaRPr i="1" dirty="0"/>
            </a:p>
          </p:txBody>
        </p:sp>
        <p:cxnSp>
          <p:nvCxnSpPr>
            <p:cNvPr id="86" name="Google Shape;86;p2"/>
            <p:cNvCxnSpPr/>
            <p:nvPr/>
          </p:nvCxnSpPr>
          <p:spPr>
            <a:xfrm>
              <a:off x="724900" y="1030125"/>
              <a:ext cx="3576900" cy="2003100"/>
            </a:xfrm>
            <a:prstGeom prst="straightConnector1">
              <a:avLst/>
            </a:prstGeom>
            <a:noFill/>
            <a:ln w="9525" cap="flat" cmpd="sng">
              <a:solidFill>
                <a:schemeClr val="dk2"/>
              </a:solidFill>
              <a:prstDash val="solid"/>
              <a:round/>
              <a:headEnd type="none" w="med" len="med"/>
              <a:tailEnd type="none" w="med" len="med"/>
            </a:ln>
          </p:spPr>
        </p:cxnSp>
        <p:cxnSp>
          <p:nvCxnSpPr>
            <p:cNvPr id="87" name="Google Shape;87;p2"/>
            <p:cNvCxnSpPr/>
            <p:nvPr/>
          </p:nvCxnSpPr>
          <p:spPr>
            <a:xfrm rot="10800000" flipH="1">
              <a:off x="7525675" y="1030300"/>
              <a:ext cx="4177800" cy="2012400"/>
            </a:xfrm>
            <a:prstGeom prst="straightConnector1">
              <a:avLst/>
            </a:prstGeom>
            <a:noFill/>
            <a:ln w="9525" cap="flat" cmpd="sng">
              <a:solidFill>
                <a:schemeClr val="dk2"/>
              </a:solidFill>
              <a:prstDash val="solid"/>
              <a:round/>
              <a:headEnd type="none" w="med" len="med"/>
              <a:tailEnd type="none" w="med" len="med"/>
            </a:ln>
          </p:spPr>
        </p:cxnSp>
        <p:cxnSp>
          <p:nvCxnSpPr>
            <p:cNvPr id="88" name="Google Shape;88;p2"/>
            <p:cNvCxnSpPr/>
            <p:nvPr/>
          </p:nvCxnSpPr>
          <p:spPr>
            <a:xfrm rot="10800000" flipH="1">
              <a:off x="743975" y="4578350"/>
              <a:ext cx="3529200" cy="2041200"/>
            </a:xfrm>
            <a:prstGeom prst="straightConnector1">
              <a:avLst/>
            </a:prstGeom>
            <a:noFill/>
            <a:ln w="9525" cap="flat" cmpd="sng">
              <a:solidFill>
                <a:schemeClr val="dk2"/>
              </a:solidFill>
              <a:prstDash val="solid"/>
              <a:round/>
              <a:headEnd type="none" w="med" len="med"/>
              <a:tailEnd type="none" w="med" len="med"/>
            </a:ln>
          </p:spPr>
        </p:cxnSp>
        <p:cxnSp>
          <p:nvCxnSpPr>
            <p:cNvPr id="89" name="Google Shape;89;p2"/>
            <p:cNvCxnSpPr/>
            <p:nvPr/>
          </p:nvCxnSpPr>
          <p:spPr>
            <a:xfrm>
              <a:off x="7592450" y="4549750"/>
              <a:ext cx="4110900" cy="2041200"/>
            </a:xfrm>
            <a:prstGeom prst="straightConnector1">
              <a:avLst/>
            </a:prstGeom>
            <a:noFill/>
            <a:ln w="9525" cap="flat" cmpd="sng">
              <a:solidFill>
                <a:schemeClr val="dk2"/>
              </a:solidFill>
              <a:prstDash val="solid"/>
              <a:round/>
              <a:headEnd type="none" w="med" len="med"/>
              <a:tailEnd type="none" w="med" len="med"/>
            </a:ln>
          </p:spPr>
        </p:cxnSp>
        <p:sp>
          <p:nvSpPr>
            <p:cNvPr id="90" name="Google Shape;90;p2"/>
            <p:cNvSpPr txBox="1"/>
            <p:nvPr/>
          </p:nvSpPr>
          <p:spPr>
            <a:xfrm>
              <a:off x="3514925" y="1173200"/>
              <a:ext cx="5513100" cy="4002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dirty="0">
                  <a:latin typeface="Calibri"/>
                  <a:ea typeface="Calibri"/>
                  <a:cs typeface="Calibri"/>
                  <a:sym typeface="Calibri"/>
                </a:rPr>
                <a:t>КТО: </a:t>
              </a:r>
              <a:endParaRPr dirty="0">
                <a:latin typeface="Calibri"/>
                <a:ea typeface="Calibri"/>
                <a:cs typeface="Calibri"/>
                <a:sym typeface="Calibri"/>
              </a:endParaRPr>
            </a:p>
          </p:txBody>
        </p:sp>
        <p:sp>
          <p:nvSpPr>
            <p:cNvPr id="91" name="Google Shape;91;p2"/>
            <p:cNvSpPr txBox="1"/>
            <p:nvPr/>
          </p:nvSpPr>
          <p:spPr>
            <a:xfrm>
              <a:off x="3109475" y="1723075"/>
              <a:ext cx="6324000" cy="461635"/>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dirty="0">
                  <a:latin typeface="Calibri"/>
                  <a:ea typeface="Calibri"/>
                  <a:cs typeface="Calibri"/>
                  <a:sym typeface="Calibri"/>
                </a:rPr>
                <a:t>ПОТРЕБНОСТИ:</a:t>
              </a:r>
              <a:endParaRPr dirty="0">
                <a:latin typeface="Calibri"/>
                <a:ea typeface="Calibri"/>
                <a:cs typeface="Calibri"/>
                <a:sym typeface="Calibri"/>
              </a:endParaRPr>
            </a:p>
          </p:txBody>
        </p:sp>
        <p:sp>
          <p:nvSpPr>
            <p:cNvPr id="92" name="Google Shape;92;p2"/>
            <p:cNvSpPr txBox="1"/>
            <p:nvPr/>
          </p:nvSpPr>
          <p:spPr>
            <a:xfrm>
              <a:off x="3835350" y="2272950"/>
              <a:ext cx="4521300" cy="4002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dirty="0">
                  <a:latin typeface="Calibri"/>
                  <a:ea typeface="Calibri"/>
                  <a:cs typeface="Calibri"/>
                  <a:sym typeface="Calibri"/>
                </a:rPr>
                <a:t>ОПАСЕНИЯ:</a:t>
              </a:r>
              <a:endParaRPr dirty="0">
                <a:latin typeface="Calibri"/>
                <a:ea typeface="Calibri"/>
                <a:cs typeface="Calibri"/>
                <a:sym typeface="Calibri"/>
              </a:endParaRPr>
            </a:p>
          </p:txBody>
        </p:sp>
        <p:sp>
          <p:nvSpPr>
            <p:cNvPr id="93" name="Google Shape;93;p2"/>
            <p:cNvSpPr txBox="1"/>
            <p:nvPr/>
          </p:nvSpPr>
          <p:spPr>
            <a:xfrm>
              <a:off x="913550" y="2165250"/>
              <a:ext cx="1874400" cy="6156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КТО:</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94" name="Google Shape;94;p2"/>
            <p:cNvSpPr txBox="1"/>
            <p:nvPr/>
          </p:nvSpPr>
          <p:spPr>
            <a:xfrm>
              <a:off x="945050" y="3032188"/>
              <a:ext cx="2923500" cy="10467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ПОТРЕБНОСТИ:</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95" name="Google Shape;95;p2"/>
            <p:cNvSpPr txBox="1"/>
            <p:nvPr/>
          </p:nvSpPr>
          <p:spPr>
            <a:xfrm>
              <a:off x="945050" y="4437925"/>
              <a:ext cx="1811400" cy="8313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ОПАСЕНИЯ:</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96" name="Google Shape;96;p2"/>
            <p:cNvSpPr txBox="1"/>
            <p:nvPr/>
          </p:nvSpPr>
          <p:spPr>
            <a:xfrm>
              <a:off x="3506850" y="5131350"/>
              <a:ext cx="5178300" cy="4002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КТО:</a:t>
              </a:r>
              <a:endParaRPr>
                <a:latin typeface="Calibri"/>
                <a:ea typeface="Calibri"/>
                <a:cs typeface="Calibri"/>
                <a:sym typeface="Calibri"/>
              </a:endParaRPr>
            </a:p>
          </p:txBody>
        </p:sp>
        <p:sp>
          <p:nvSpPr>
            <p:cNvPr id="97" name="Google Shape;97;p2"/>
            <p:cNvSpPr txBox="1"/>
            <p:nvPr/>
          </p:nvSpPr>
          <p:spPr>
            <a:xfrm>
              <a:off x="2627725" y="5638325"/>
              <a:ext cx="6729300" cy="4002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ПОТРЕБНОСТИ:</a:t>
              </a:r>
              <a:endParaRPr>
                <a:latin typeface="Calibri"/>
                <a:ea typeface="Calibri"/>
                <a:cs typeface="Calibri"/>
                <a:sym typeface="Calibri"/>
              </a:endParaRPr>
            </a:p>
          </p:txBody>
        </p:sp>
        <p:sp>
          <p:nvSpPr>
            <p:cNvPr id="98" name="Google Shape;98;p2"/>
            <p:cNvSpPr txBox="1"/>
            <p:nvPr/>
          </p:nvSpPr>
          <p:spPr>
            <a:xfrm>
              <a:off x="1898875" y="6145275"/>
              <a:ext cx="8316600" cy="4002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ОПАСЕНИЯ:</a:t>
              </a:r>
              <a:endParaRPr>
                <a:latin typeface="Calibri"/>
                <a:ea typeface="Calibri"/>
                <a:cs typeface="Calibri"/>
                <a:sym typeface="Calibri"/>
              </a:endParaRPr>
            </a:p>
          </p:txBody>
        </p:sp>
        <p:sp>
          <p:nvSpPr>
            <p:cNvPr id="99" name="Google Shape;99;p2"/>
            <p:cNvSpPr txBox="1"/>
            <p:nvPr/>
          </p:nvSpPr>
          <p:spPr>
            <a:xfrm>
              <a:off x="9611000" y="2165250"/>
              <a:ext cx="1874400" cy="6156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КТО:</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00" name="Google Shape;100;p2"/>
            <p:cNvSpPr txBox="1"/>
            <p:nvPr/>
          </p:nvSpPr>
          <p:spPr>
            <a:xfrm>
              <a:off x="8060375" y="2966400"/>
              <a:ext cx="3480900" cy="10467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ПОТРЕБНОСТИ:</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01" name="Google Shape;101;p2"/>
            <p:cNvSpPr txBox="1"/>
            <p:nvPr/>
          </p:nvSpPr>
          <p:spPr>
            <a:xfrm>
              <a:off x="8785275" y="4246925"/>
              <a:ext cx="2700000" cy="831300"/>
            </a:xfrm>
            <a:prstGeom prst="rect">
              <a:avLst/>
            </a:prstGeom>
            <a:noFill/>
            <a:ln w="19050" cap="flat" cmpd="sng">
              <a:solidFill>
                <a:schemeClr val="dk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RU" b="1">
                  <a:latin typeface="Calibri"/>
                  <a:ea typeface="Calibri"/>
                  <a:cs typeface="Calibri"/>
                  <a:sym typeface="Calibri"/>
                </a:rPr>
                <a:t>ОПАСЕНИЯ:</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257309"/>
            <a:ext cx="10515600" cy="918300"/>
          </a:xfrm>
          <a:prstGeom prst="rect">
            <a:avLst/>
          </a:prstGeom>
        </p:spPr>
        <p:txBody>
          <a:bodyPr vert="horz" lIns="91440" tIns="45720" rIns="91440" bIns="45720" rtlCol="0" anchor="ctr">
            <a:noAutofit/>
          </a:bodyPr>
          <a:lstStyle/>
          <a:p>
            <a:pPr algn="ctr"/>
            <a:r>
              <a:rPr lang="ru-RU" sz="3600" b="1" dirty="0"/>
              <a:t>Генератор альтернатив</a:t>
            </a:r>
            <a:endParaRPr sz="3600" b="1" dirty="0"/>
          </a:p>
        </p:txBody>
      </p:sp>
      <p:graphicFrame>
        <p:nvGraphicFramePr>
          <p:cNvPr id="107" name="Google Shape;107;p3"/>
          <p:cNvGraphicFramePr/>
          <p:nvPr>
            <p:extLst>
              <p:ext uri="{D42A27DB-BD31-4B8C-83A1-F6EECF244321}">
                <p14:modId xmlns:p14="http://schemas.microsoft.com/office/powerpoint/2010/main" val="1240748568"/>
              </p:ext>
            </p:extLst>
          </p:nvPr>
        </p:nvGraphicFramePr>
        <p:xfrm>
          <a:off x="838200" y="1280341"/>
          <a:ext cx="10720701" cy="5320350"/>
        </p:xfrm>
        <a:graphic>
          <a:graphicData uri="http://schemas.openxmlformats.org/drawingml/2006/table">
            <a:tbl>
              <a:tblPr>
                <a:noFill/>
              </a:tblPr>
              <a:tblGrid>
                <a:gridCol w="2163675">
                  <a:extLst>
                    <a:ext uri="{9D8B030D-6E8A-4147-A177-3AD203B41FA5}">
                      <a16:colId xmlns:a16="http://schemas.microsoft.com/office/drawing/2014/main" val="20000"/>
                    </a:ext>
                  </a:extLst>
                </a:gridCol>
                <a:gridCol w="2852342">
                  <a:extLst>
                    <a:ext uri="{9D8B030D-6E8A-4147-A177-3AD203B41FA5}">
                      <a16:colId xmlns:a16="http://schemas.microsoft.com/office/drawing/2014/main" val="20001"/>
                    </a:ext>
                  </a:extLst>
                </a:gridCol>
                <a:gridCol w="2852342">
                  <a:extLst>
                    <a:ext uri="{9D8B030D-6E8A-4147-A177-3AD203B41FA5}">
                      <a16:colId xmlns:a16="http://schemas.microsoft.com/office/drawing/2014/main" val="20002"/>
                    </a:ext>
                  </a:extLst>
                </a:gridCol>
                <a:gridCol w="2852342">
                  <a:extLst>
                    <a:ext uri="{9D8B030D-6E8A-4147-A177-3AD203B41FA5}">
                      <a16:colId xmlns:a16="http://schemas.microsoft.com/office/drawing/2014/main" val="20003"/>
                    </a:ext>
                  </a:extLst>
                </a:gridCol>
              </a:tblGrid>
              <a:tr h="726525">
                <a:tc>
                  <a:txBody>
                    <a:bodyPr/>
                    <a:lstStyle/>
                    <a:p>
                      <a:pPr marL="0" lvl="0" indent="0" algn="r" rtl="0">
                        <a:lnSpc>
                          <a:spcPct val="100000"/>
                        </a:lnSpc>
                        <a:spcBef>
                          <a:spcPts val="0"/>
                        </a:spcBef>
                        <a:spcAft>
                          <a:spcPts val="0"/>
                        </a:spcAft>
                        <a:buNone/>
                      </a:pPr>
                      <a:r>
                        <a:rPr lang="ru-RU" sz="2000" b="1" dirty="0"/>
                        <a:t>ЕГО</a:t>
                      </a:r>
                    </a:p>
                    <a:p>
                      <a:pPr marL="0" lvl="0" indent="0" algn="r" rtl="0">
                        <a:lnSpc>
                          <a:spcPct val="100000"/>
                        </a:lnSpc>
                        <a:spcBef>
                          <a:spcPts val="0"/>
                        </a:spcBef>
                        <a:spcAft>
                          <a:spcPts val="0"/>
                        </a:spcAft>
                        <a:buNone/>
                      </a:pPr>
                      <a:r>
                        <a:rPr lang="ru-RU" sz="2000" b="1" dirty="0"/>
                        <a:t>интересы</a:t>
                      </a:r>
                      <a:endParaRPr sz="2000" b="1" dirty="0"/>
                    </a:p>
                    <a:p>
                      <a:pPr marL="0" lvl="0" indent="0" algn="l" rtl="0">
                        <a:lnSpc>
                          <a:spcPct val="100000"/>
                        </a:lnSpc>
                        <a:spcBef>
                          <a:spcPts val="0"/>
                        </a:spcBef>
                        <a:spcAft>
                          <a:spcPts val="0"/>
                        </a:spcAft>
                        <a:buNone/>
                      </a:pPr>
                      <a:r>
                        <a:rPr lang="ru-RU" sz="2000" b="1" dirty="0"/>
                        <a:t>МОИ</a:t>
                      </a:r>
                    </a:p>
                    <a:p>
                      <a:pPr marL="0" lvl="0" indent="0" algn="l" rtl="0">
                        <a:lnSpc>
                          <a:spcPct val="100000"/>
                        </a:lnSpc>
                        <a:spcBef>
                          <a:spcPts val="0"/>
                        </a:spcBef>
                        <a:spcAft>
                          <a:spcPts val="0"/>
                        </a:spcAft>
                        <a:buNone/>
                      </a:pPr>
                      <a:r>
                        <a:rPr lang="ru-RU" sz="2000" b="1" dirty="0"/>
                        <a:t>интересы</a:t>
                      </a:r>
                      <a:endParaRPr sz="20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9525" cap="flat" cmpd="sng" algn="ctr">
                      <a:solidFill>
                        <a:schemeClr val="tx1"/>
                      </a:solidFill>
                      <a:prstDash val="solid"/>
                      <a:round/>
                      <a:headEnd type="none" w="med" len="med"/>
                      <a:tailEnd type="none" w="med" len="med"/>
                    </a:lnTlToBr>
                  </a:tcPr>
                </a:tc>
                <a:tc>
                  <a:txBody>
                    <a:bodyPr/>
                    <a:lstStyle/>
                    <a:p>
                      <a:pPr marL="0" lvl="0" indent="0" algn="ctr" rtl="0">
                        <a:lnSpc>
                          <a:spcPct val="100000"/>
                        </a:lnSpc>
                        <a:spcBef>
                          <a:spcPts val="0"/>
                        </a:spcBef>
                        <a:spcAft>
                          <a:spcPts val="0"/>
                        </a:spcAft>
                        <a:buNone/>
                      </a:pPr>
                      <a:r>
                        <a:rPr lang="ru-RU" sz="2400" b="1" dirty="0"/>
                        <a:t>Важные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400" b="1" dirty="0"/>
                        <a:t>Средние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400" b="1" dirty="0"/>
                        <a:t>Маловажные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06100">
                <a:tc>
                  <a:txBody>
                    <a:bodyPr/>
                    <a:lstStyle/>
                    <a:p>
                      <a:pPr marL="0" lvl="0" indent="0" algn="ctr" rtl="0">
                        <a:lnSpc>
                          <a:spcPct val="100000"/>
                        </a:lnSpc>
                        <a:spcBef>
                          <a:spcPts val="0"/>
                        </a:spcBef>
                        <a:spcAft>
                          <a:spcPts val="0"/>
                        </a:spcAft>
                        <a:buNone/>
                      </a:pPr>
                      <a:r>
                        <a:rPr lang="ru-RU" sz="2400" b="1" dirty="0"/>
                        <a:t>Важные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Зона повышенной трудности</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a:t> </a:t>
                      </a:r>
                      <a:endParaRPr sz="2000" b="1" i="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«Валюта» переговоров</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06100">
                <a:tc>
                  <a:txBody>
                    <a:bodyPr/>
                    <a:lstStyle/>
                    <a:p>
                      <a:pPr marL="0" lvl="0" indent="0" algn="ctr" rtl="0">
                        <a:lnSpc>
                          <a:spcPct val="100000"/>
                        </a:lnSpc>
                        <a:spcBef>
                          <a:spcPts val="0"/>
                        </a:spcBef>
                        <a:spcAft>
                          <a:spcPts val="0"/>
                        </a:spcAft>
                        <a:buNone/>
                      </a:pPr>
                      <a:r>
                        <a:rPr lang="ru-RU" sz="2400" b="1" dirty="0"/>
                        <a:t>Средние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 </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 </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a:t> </a:t>
                      </a:r>
                      <a:endParaRPr sz="2000" b="1" i="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06100">
                <a:tc>
                  <a:txBody>
                    <a:bodyPr/>
                    <a:lstStyle/>
                    <a:p>
                      <a:pPr marL="0" lvl="0" indent="0" algn="ctr" rtl="0">
                        <a:lnSpc>
                          <a:spcPct val="100000"/>
                        </a:lnSpc>
                        <a:spcBef>
                          <a:spcPts val="0"/>
                        </a:spcBef>
                        <a:spcAft>
                          <a:spcPts val="0"/>
                        </a:spcAft>
                        <a:buNone/>
                      </a:pPr>
                      <a:r>
                        <a:rPr lang="ru-RU" sz="2400" b="1" dirty="0"/>
                        <a:t>Маловажные</a:t>
                      </a:r>
                      <a:endParaRPr sz="2400" b="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«Валюта» переговоров</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 </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ru-RU" sz="2000" b="1" i="1" dirty="0"/>
                        <a:t>Зона пониженной трудности</a:t>
                      </a:r>
                      <a:endParaRPr sz="2000" b="1" i="1" dirty="0"/>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0fcf900d1_0_22"/>
          <p:cNvSpPr txBox="1">
            <a:spLocks noGrp="1"/>
          </p:cNvSpPr>
          <p:nvPr>
            <p:ph type="title"/>
          </p:nvPr>
        </p:nvSpPr>
        <p:spPr>
          <a:xfrm>
            <a:off x="804275" y="123775"/>
            <a:ext cx="10865100" cy="918300"/>
          </a:xfrm>
          <a:prstGeom prst="rect">
            <a:avLst/>
          </a:prstGeom>
        </p:spPr>
        <p:txBody>
          <a:bodyPr vert="horz" lIns="91440" tIns="45720" rIns="91440" bIns="45720" rtlCol="0" anchor="ctr">
            <a:noAutofit/>
          </a:bodyPr>
          <a:lstStyle/>
          <a:p>
            <a:pPr algn="ctr"/>
            <a:r>
              <a:rPr lang="ru-RU" sz="3600" b="1" dirty="0"/>
              <a:t>Матрица возможностей</a:t>
            </a:r>
            <a:endParaRPr sz="3600" b="1" dirty="0"/>
          </a:p>
        </p:txBody>
      </p:sp>
      <p:graphicFrame>
        <p:nvGraphicFramePr>
          <p:cNvPr id="113" name="Google Shape;113;g110fcf900d1_0_22"/>
          <p:cNvGraphicFramePr/>
          <p:nvPr>
            <p:extLst>
              <p:ext uri="{D42A27DB-BD31-4B8C-83A1-F6EECF244321}">
                <p14:modId xmlns:p14="http://schemas.microsoft.com/office/powerpoint/2010/main" val="3277976834"/>
              </p:ext>
            </p:extLst>
          </p:nvPr>
        </p:nvGraphicFramePr>
        <p:xfrm>
          <a:off x="461475" y="1000450"/>
          <a:ext cx="11455375" cy="5562420"/>
        </p:xfrm>
        <a:graphic>
          <a:graphicData uri="http://schemas.openxmlformats.org/drawingml/2006/table">
            <a:tbl>
              <a:tblPr>
                <a:noFill/>
              </a:tblPr>
              <a:tblGrid>
                <a:gridCol w="2291075">
                  <a:extLst>
                    <a:ext uri="{9D8B030D-6E8A-4147-A177-3AD203B41FA5}">
                      <a16:colId xmlns:a16="http://schemas.microsoft.com/office/drawing/2014/main" val="20000"/>
                    </a:ext>
                  </a:extLst>
                </a:gridCol>
                <a:gridCol w="2291075">
                  <a:extLst>
                    <a:ext uri="{9D8B030D-6E8A-4147-A177-3AD203B41FA5}">
                      <a16:colId xmlns:a16="http://schemas.microsoft.com/office/drawing/2014/main" val="20001"/>
                    </a:ext>
                  </a:extLst>
                </a:gridCol>
                <a:gridCol w="2291075">
                  <a:extLst>
                    <a:ext uri="{9D8B030D-6E8A-4147-A177-3AD203B41FA5}">
                      <a16:colId xmlns:a16="http://schemas.microsoft.com/office/drawing/2014/main" val="20002"/>
                    </a:ext>
                  </a:extLst>
                </a:gridCol>
                <a:gridCol w="2291075">
                  <a:extLst>
                    <a:ext uri="{9D8B030D-6E8A-4147-A177-3AD203B41FA5}">
                      <a16:colId xmlns:a16="http://schemas.microsoft.com/office/drawing/2014/main" val="20003"/>
                    </a:ext>
                  </a:extLst>
                </a:gridCol>
                <a:gridCol w="2291075">
                  <a:extLst>
                    <a:ext uri="{9D8B030D-6E8A-4147-A177-3AD203B41FA5}">
                      <a16:colId xmlns:a16="http://schemas.microsoft.com/office/drawing/2014/main" val="20004"/>
                    </a:ext>
                  </a:extLst>
                </a:gridCol>
              </a:tblGrid>
              <a:tr h="651250">
                <a:tc>
                  <a:txBody>
                    <a:bodyPr/>
                    <a:lstStyle/>
                    <a:p>
                      <a:pPr marL="0" lvl="0" indent="0" algn="ctr" rtl="0">
                        <a:spcBef>
                          <a:spcPts val="0"/>
                        </a:spcBef>
                        <a:spcAft>
                          <a:spcPts val="0"/>
                        </a:spcAft>
                        <a:buNone/>
                      </a:pPr>
                      <a:r>
                        <a:rPr lang="ru-RU" sz="1600" b="1" dirty="0"/>
                        <a:t>Возможный подход (подробное описание)</a:t>
                      </a:r>
                      <a:endParaRPr sz="1600" b="1" dirty="0"/>
                    </a:p>
                  </a:txBody>
                  <a:tcPr marL="91425" marR="91425" marT="91425" marB="91425"/>
                </a:tc>
                <a:tc>
                  <a:txBody>
                    <a:bodyPr/>
                    <a:lstStyle/>
                    <a:p>
                      <a:pPr marL="0" lvl="0" indent="0" algn="ctr" rtl="0">
                        <a:spcBef>
                          <a:spcPts val="0"/>
                        </a:spcBef>
                        <a:spcAft>
                          <a:spcPts val="0"/>
                        </a:spcAft>
                        <a:buNone/>
                      </a:pPr>
                      <a:r>
                        <a:rPr lang="ru-RU" sz="1600" b="1" dirty="0"/>
                        <a:t>Возможный результат применения данного подхода</a:t>
                      </a:r>
                      <a:endParaRPr sz="1600" b="1" dirty="0"/>
                    </a:p>
                  </a:txBody>
                  <a:tcPr marL="91425" marR="91425" marT="91425" marB="91425"/>
                </a:tc>
                <a:tc>
                  <a:txBody>
                    <a:bodyPr/>
                    <a:lstStyle/>
                    <a:p>
                      <a:pPr marL="0" lvl="0" indent="0" algn="ctr" rtl="0">
                        <a:spcBef>
                          <a:spcPts val="0"/>
                        </a:spcBef>
                        <a:spcAft>
                          <a:spcPts val="0"/>
                        </a:spcAft>
                        <a:buNone/>
                      </a:pPr>
                      <a:r>
                        <a:rPr lang="ru-RU" sz="1600" b="1" dirty="0"/>
                        <a:t>Вероятность реакции (Р) от 1 до 10</a:t>
                      </a:r>
                      <a:endParaRPr sz="1600" b="1" dirty="0"/>
                    </a:p>
                  </a:txBody>
                  <a:tcPr marL="91425" marR="91425" marT="91425" marB="91425"/>
                </a:tc>
                <a:tc>
                  <a:txBody>
                    <a:bodyPr/>
                    <a:lstStyle/>
                    <a:p>
                      <a:pPr marL="0" lvl="0" indent="0" algn="ctr" rtl="0">
                        <a:spcBef>
                          <a:spcPts val="0"/>
                        </a:spcBef>
                        <a:spcAft>
                          <a:spcPts val="0"/>
                        </a:spcAft>
                        <a:buNone/>
                      </a:pPr>
                      <a:r>
                        <a:rPr lang="ru-RU" sz="1600" b="1" dirty="0"/>
                        <a:t>Желательность такого результата</a:t>
                      </a:r>
                      <a:endParaRPr sz="1600" b="1" dirty="0"/>
                    </a:p>
                    <a:p>
                      <a:pPr marL="0" lvl="0" indent="0" algn="ctr" rtl="0">
                        <a:spcBef>
                          <a:spcPts val="0"/>
                        </a:spcBef>
                        <a:spcAft>
                          <a:spcPts val="0"/>
                        </a:spcAft>
                        <a:buNone/>
                      </a:pPr>
                      <a:r>
                        <a:rPr lang="ru-RU" sz="1600" b="1" dirty="0"/>
                        <a:t>(А) от 1 до 10</a:t>
                      </a:r>
                      <a:endParaRPr sz="1600" b="1" dirty="0"/>
                    </a:p>
                  </a:txBody>
                  <a:tcPr marL="91425" marR="91425" marT="91425" marB="91425"/>
                </a:tc>
                <a:tc>
                  <a:txBody>
                    <a:bodyPr/>
                    <a:lstStyle/>
                    <a:p>
                      <a:pPr marL="0" lvl="0" indent="0" algn="ctr" rtl="0">
                        <a:spcBef>
                          <a:spcPts val="0"/>
                        </a:spcBef>
                        <a:spcAft>
                          <a:spcPts val="0"/>
                        </a:spcAft>
                        <a:buNone/>
                      </a:pPr>
                      <a:r>
                        <a:rPr lang="ru-RU" sz="1600" b="1" dirty="0"/>
                        <a:t>Итоговая оценка</a:t>
                      </a:r>
                      <a:endParaRPr sz="1600" b="1" dirty="0"/>
                    </a:p>
                    <a:p>
                      <a:pPr marL="0" lvl="0" indent="0" algn="ctr" rtl="0">
                        <a:spcBef>
                          <a:spcPts val="0"/>
                        </a:spcBef>
                        <a:spcAft>
                          <a:spcPts val="0"/>
                        </a:spcAft>
                        <a:buNone/>
                      </a:pPr>
                      <a:r>
                        <a:rPr lang="ru-RU" sz="1600" b="1" dirty="0"/>
                        <a:t>=</a:t>
                      </a:r>
                      <a:r>
                        <a:rPr lang="ru-RU" sz="1600" b="1" dirty="0" err="1"/>
                        <a:t>РхА</a:t>
                      </a:r>
                      <a:endParaRPr sz="1600" b="1"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ru-RU" sz="1600" dirty="0"/>
                        <a:t>Уклонение</a:t>
                      </a:r>
                      <a:endParaRPr sz="1600" dirty="0"/>
                    </a:p>
                    <a:p>
                      <a:pPr marL="0" lvl="0" indent="0" algn="l" rtl="0">
                        <a:spcBef>
                          <a:spcPts val="0"/>
                        </a:spcBef>
                        <a:spcAft>
                          <a:spcPts val="0"/>
                        </a:spcAft>
                        <a:buNone/>
                      </a:pPr>
                      <a:r>
                        <a:rPr lang="ru-RU" sz="1100" dirty="0"/>
                        <a:t>1.</a:t>
                      </a:r>
                      <a:endParaRPr sz="1100" dirty="0"/>
                    </a:p>
                    <a:p>
                      <a:pPr marL="0" lvl="0" indent="0" algn="l" rtl="0">
                        <a:spcBef>
                          <a:spcPts val="0"/>
                        </a:spcBef>
                        <a:spcAft>
                          <a:spcPts val="0"/>
                        </a:spcAft>
                        <a:buNone/>
                      </a:pPr>
                      <a:r>
                        <a:rPr lang="ru-RU" sz="1100" dirty="0"/>
                        <a:t>2.</a:t>
                      </a:r>
                      <a:endParaRPr sz="1100" dirty="0"/>
                    </a:p>
                    <a:p>
                      <a:pPr marL="0" lvl="0" indent="0" algn="l" rtl="0">
                        <a:spcBef>
                          <a:spcPts val="0"/>
                        </a:spcBef>
                        <a:spcAft>
                          <a:spcPts val="0"/>
                        </a:spcAft>
                        <a:buNone/>
                      </a:pPr>
                      <a:r>
                        <a:rPr lang="ru-RU" sz="1100" dirty="0"/>
                        <a:t>3.</a:t>
                      </a:r>
                      <a:endParaRPr sz="1100" dirty="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ru-RU" sz="1600"/>
                        <a:t>Приспособление</a:t>
                      </a:r>
                      <a:endParaRPr sz="1600"/>
                    </a:p>
                    <a:p>
                      <a:pPr marL="0" marR="0" lvl="0" indent="0" algn="l" rtl="0">
                        <a:lnSpc>
                          <a:spcPct val="100000"/>
                        </a:lnSpc>
                        <a:spcBef>
                          <a:spcPts val="0"/>
                        </a:spcBef>
                        <a:spcAft>
                          <a:spcPts val="0"/>
                        </a:spcAft>
                        <a:buNone/>
                      </a:pPr>
                      <a:r>
                        <a:rPr lang="ru-RU" sz="1100"/>
                        <a:t>1.</a:t>
                      </a:r>
                      <a:endParaRPr sz="1100"/>
                    </a:p>
                    <a:p>
                      <a:pPr marL="0" marR="0" lvl="0" indent="0" algn="l" rtl="0">
                        <a:lnSpc>
                          <a:spcPct val="100000"/>
                        </a:lnSpc>
                        <a:spcBef>
                          <a:spcPts val="0"/>
                        </a:spcBef>
                        <a:spcAft>
                          <a:spcPts val="0"/>
                        </a:spcAft>
                        <a:buNone/>
                      </a:pPr>
                      <a:r>
                        <a:rPr lang="ru-RU" sz="1100"/>
                        <a:t>2.</a:t>
                      </a:r>
                      <a:endParaRPr sz="1100"/>
                    </a:p>
                    <a:p>
                      <a:pPr marL="0" marR="0" lvl="0" indent="0" algn="l" rtl="0">
                        <a:lnSpc>
                          <a:spcPct val="100000"/>
                        </a:lnSpc>
                        <a:spcBef>
                          <a:spcPts val="0"/>
                        </a:spcBef>
                        <a:spcAft>
                          <a:spcPts val="0"/>
                        </a:spcAft>
                        <a:buNone/>
                      </a:pPr>
                      <a:r>
                        <a:rPr lang="ru-RU" sz="1100"/>
                        <a:t>3.</a:t>
                      </a:r>
                      <a:endParaRPr sz="160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ru-RU" sz="1600"/>
                        <a:t>Соперничество</a:t>
                      </a:r>
                      <a:endParaRPr sz="1600"/>
                    </a:p>
                    <a:p>
                      <a:pPr marL="0" marR="0" lvl="0" indent="0" algn="l" rtl="0">
                        <a:lnSpc>
                          <a:spcPct val="100000"/>
                        </a:lnSpc>
                        <a:spcBef>
                          <a:spcPts val="0"/>
                        </a:spcBef>
                        <a:spcAft>
                          <a:spcPts val="0"/>
                        </a:spcAft>
                        <a:buNone/>
                      </a:pPr>
                      <a:r>
                        <a:rPr lang="ru-RU" sz="1100"/>
                        <a:t>1.</a:t>
                      </a:r>
                      <a:endParaRPr sz="1100"/>
                    </a:p>
                    <a:p>
                      <a:pPr marL="0" marR="0" lvl="0" indent="0" algn="l" rtl="0">
                        <a:lnSpc>
                          <a:spcPct val="100000"/>
                        </a:lnSpc>
                        <a:spcBef>
                          <a:spcPts val="0"/>
                        </a:spcBef>
                        <a:spcAft>
                          <a:spcPts val="0"/>
                        </a:spcAft>
                        <a:buNone/>
                      </a:pPr>
                      <a:r>
                        <a:rPr lang="ru-RU" sz="1100"/>
                        <a:t>2.</a:t>
                      </a:r>
                      <a:endParaRPr sz="1100"/>
                    </a:p>
                    <a:p>
                      <a:pPr marL="0" marR="0" lvl="0" indent="0" algn="l" rtl="0">
                        <a:lnSpc>
                          <a:spcPct val="100000"/>
                        </a:lnSpc>
                        <a:spcBef>
                          <a:spcPts val="0"/>
                        </a:spcBef>
                        <a:spcAft>
                          <a:spcPts val="0"/>
                        </a:spcAft>
                        <a:buNone/>
                      </a:pPr>
                      <a:r>
                        <a:rPr lang="ru-RU" sz="1100"/>
                        <a:t>3.</a:t>
                      </a: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ru-RU" sz="1600"/>
                        <a:t>Компромисс</a:t>
                      </a:r>
                      <a:endParaRPr sz="1600"/>
                    </a:p>
                    <a:p>
                      <a:pPr marL="0" marR="0" lvl="0" indent="0" algn="l" rtl="0">
                        <a:lnSpc>
                          <a:spcPct val="100000"/>
                        </a:lnSpc>
                        <a:spcBef>
                          <a:spcPts val="0"/>
                        </a:spcBef>
                        <a:spcAft>
                          <a:spcPts val="0"/>
                        </a:spcAft>
                        <a:buNone/>
                      </a:pPr>
                      <a:r>
                        <a:rPr lang="ru-RU" sz="1100"/>
                        <a:t>1.</a:t>
                      </a:r>
                      <a:endParaRPr sz="1100"/>
                    </a:p>
                    <a:p>
                      <a:pPr marL="0" marR="0" lvl="0" indent="0" algn="l" rtl="0">
                        <a:lnSpc>
                          <a:spcPct val="100000"/>
                        </a:lnSpc>
                        <a:spcBef>
                          <a:spcPts val="0"/>
                        </a:spcBef>
                        <a:spcAft>
                          <a:spcPts val="0"/>
                        </a:spcAft>
                        <a:buNone/>
                      </a:pPr>
                      <a:r>
                        <a:rPr lang="ru-RU" sz="1100"/>
                        <a:t>2.</a:t>
                      </a:r>
                      <a:endParaRPr sz="1100"/>
                    </a:p>
                    <a:p>
                      <a:pPr marL="0" marR="0" lvl="0" indent="0" algn="l" rtl="0">
                        <a:lnSpc>
                          <a:spcPct val="100000"/>
                        </a:lnSpc>
                        <a:spcBef>
                          <a:spcPts val="0"/>
                        </a:spcBef>
                        <a:spcAft>
                          <a:spcPts val="0"/>
                        </a:spcAft>
                        <a:buNone/>
                      </a:pPr>
                      <a:r>
                        <a:rPr lang="ru-RU" sz="1100"/>
                        <a:t>3.</a:t>
                      </a: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ru-RU" sz="1600"/>
                        <a:t>Сотрудничество</a:t>
                      </a:r>
                      <a:endParaRPr sz="1600"/>
                    </a:p>
                    <a:p>
                      <a:pPr marL="0" marR="0" lvl="0" indent="0" algn="l" rtl="0">
                        <a:lnSpc>
                          <a:spcPct val="100000"/>
                        </a:lnSpc>
                        <a:spcBef>
                          <a:spcPts val="0"/>
                        </a:spcBef>
                        <a:spcAft>
                          <a:spcPts val="0"/>
                        </a:spcAft>
                        <a:buNone/>
                      </a:pPr>
                      <a:r>
                        <a:rPr lang="ru-RU" sz="1100"/>
                        <a:t>1.</a:t>
                      </a:r>
                      <a:endParaRPr sz="1100"/>
                    </a:p>
                    <a:p>
                      <a:pPr marL="0" marR="0" lvl="0" indent="0" algn="l" rtl="0">
                        <a:lnSpc>
                          <a:spcPct val="100000"/>
                        </a:lnSpc>
                        <a:spcBef>
                          <a:spcPts val="0"/>
                        </a:spcBef>
                        <a:spcAft>
                          <a:spcPts val="0"/>
                        </a:spcAft>
                        <a:buNone/>
                      </a:pPr>
                      <a:r>
                        <a:rPr lang="ru-RU" sz="1100"/>
                        <a:t>2.</a:t>
                      </a:r>
                      <a:endParaRPr sz="1100"/>
                    </a:p>
                    <a:p>
                      <a:pPr marL="0" marR="0" lvl="0" indent="0" algn="l" rtl="0">
                        <a:lnSpc>
                          <a:spcPct val="100000"/>
                        </a:lnSpc>
                        <a:spcBef>
                          <a:spcPts val="0"/>
                        </a:spcBef>
                        <a:spcAft>
                          <a:spcPts val="0"/>
                        </a:spcAft>
                        <a:buNone/>
                      </a:pPr>
                      <a:r>
                        <a:rPr lang="ru-RU" sz="1100"/>
                        <a:t>3.</a:t>
                      </a:r>
                      <a:endParaRPr sz="11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tc>
                  <a:txBody>
                    <a:bodyPr/>
                    <a:lstStyle/>
                    <a:p>
                      <a:pPr marL="0" lvl="0" indent="0" algn="l" rtl="0">
                        <a:spcBef>
                          <a:spcPts val="0"/>
                        </a:spcBef>
                        <a:spcAft>
                          <a:spcPts val="0"/>
                        </a:spcAft>
                        <a:buNone/>
                      </a:pPr>
                      <a:endParaRPr sz="16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8E2388-BDCC-4D62-BAB9-538BFD07A255}"/>
              </a:ext>
            </a:extLst>
          </p:cNvPr>
          <p:cNvSpPr>
            <a:spLocks noGrp="1"/>
          </p:cNvSpPr>
          <p:nvPr>
            <p:ph type="title"/>
          </p:nvPr>
        </p:nvSpPr>
        <p:spPr>
          <a:xfrm>
            <a:off x="838200" y="227999"/>
            <a:ext cx="10515600" cy="688863"/>
          </a:xfrm>
        </p:spPr>
        <p:txBody>
          <a:bodyPr vert="horz" lIns="91440" tIns="45720" rIns="91440" bIns="45720" rtlCol="0" anchor="ctr">
            <a:normAutofit/>
          </a:bodyPr>
          <a:lstStyle/>
          <a:p>
            <a:pPr algn="ctr"/>
            <a:r>
              <a:rPr lang="ru-RU" sz="3200" b="1" dirty="0"/>
              <a:t>Формы общения</a:t>
            </a:r>
          </a:p>
        </p:txBody>
      </p:sp>
      <p:graphicFrame>
        <p:nvGraphicFramePr>
          <p:cNvPr id="4" name="Таблица 3">
            <a:extLst>
              <a:ext uri="{FF2B5EF4-FFF2-40B4-BE49-F238E27FC236}">
                <a16:creationId xmlns:a16="http://schemas.microsoft.com/office/drawing/2014/main" id="{8D6EFED1-10A3-4559-B297-2CDAF2E9783A}"/>
              </a:ext>
            </a:extLst>
          </p:cNvPr>
          <p:cNvGraphicFramePr>
            <a:graphicFrameLocks noGrp="1"/>
          </p:cNvGraphicFramePr>
          <p:nvPr>
            <p:extLst>
              <p:ext uri="{D42A27DB-BD31-4B8C-83A1-F6EECF244321}">
                <p14:modId xmlns:p14="http://schemas.microsoft.com/office/powerpoint/2010/main" val="1627355942"/>
              </p:ext>
            </p:extLst>
          </p:nvPr>
        </p:nvGraphicFramePr>
        <p:xfrm>
          <a:off x="372035" y="1063263"/>
          <a:ext cx="11447930" cy="5578165"/>
        </p:xfrm>
        <a:graphic>
          <a:graphicData uri="http://schemas.openxmlformats.org/drawingml/2006/table">
            <a:tbl>
              <a:tblPr firstRow="1" bandCol="1">
                <a:tableStyleId>{93296810-A885-4BE3-A3E7-6D5BEEA58F35}</a:tableStyleId>
              </a:tblPr>
              <a:tblGrid>
                <a:gridCol w="5701553">
                  <a:extLst>
                    <a:ext uri="{9D8B030D-6E8A-4147-A177-3AD203B41FA5}">
                      <a16:colId xmlns:a16="http://schemas.microsoft.com/office/drawing/2014/main" val="183268129"/>
                    </a:ext>
                  </a:extLst>
                </a:gridCol>
                <a:gridCol w="5746377">
                  <a:extLst>
                    <a:ext uri="{9D8B030D-6E8A-4147-A177-3AD203B41FA5}">
                      <a16:colId xmlns:a16="http://schemas.microsoft.com/office/drawing/2014/main" val="1317728236"/>
                    </a:ext>
                  </a:extLst>
                </a:gridCol>
              </a:tblGrid>
              <a:tr h="397324">
                <a:tc>
                  <a:txBody>
                    <a:bodyPr/>
                    <a:lstStyle/>
                    <a:p>
                      <a:pPr algn="ctr">
                        <a:lnSpc>
                          <a:spcPct val="115000"/>
                        </a:lnSpc>
                        <a:spcAft>
                          <a:spcPts val="800"/>
                        </a:spcAft>
                      </a:pPr>
                      <a:r>
                        <a:rPr lang="ru-RU" sz="2000" dirty="0">
                          <a:effectLst/>
                        </a:rPr>
                        <a:t>Невербальные</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nchor="ctr">
                    <a:lnR w="76200" cap="flat" cmpd="sng" algn="ctr">
                      <a:solidFill>
                        <a:schemeClr val="bg1"/>
                      </a:solidFill>
                      <a:prstDash val="solid"/>
                      <a:round/>
                      <a:headEnd type="none" w="med" len="med"/>
                      <a:tailEnd type="none" w="med" len="med"/>
                    </a:lnR>
                    <a:solidFill>
                      <a:srgbClr val="FB8520"/>
                    </a:solidFill>
                  </a:tcPr>
                </a:tc>
                <a:tc>
                  <a:txBody>
                    <a:bodyPr/>
                    <a:lstStyle/>
                    <a:p>
                      <a:pPr algn="ctr">
                        <a:lnSpc>
                          <a:spcPct val="115000"/>
                        </a:lnSpc>
                        <a:spcAft>
                          <a:spcPts val="800"/>
                        </a:spcAft>
                      </a:pPr>
                      <a:r>
                        <a:rPr lang="ru-RU" sz="2000" dirty="0">
                          <a:effectLst/>
                        </a:rPr>
                        <a:t>Вербальные</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84318783"/>
                  </a:ext>
                </a:extLst>
              </a:tr>
              <a:tr h="732067">
                <a:tc>
                  <a:txBody>
                    <a:bodyPr/>
                    <a:lstStyle/>
                    <a:p>
                      <a:pPr marL="285750" indent="-285750" algn="l">
                        <a:lnSpc>
                          <a:spcPct val="115000"/>
                        </a:lnSpc>
                        <a:spcAft>
                          <a:spcPts val="800"/>
                        </a:spcAft>
                        <a:buFont typeface="Arial" panose="020B0604020202020204" pitchFamily="34" charset="0"/>
                        <a:buChar char="•"/>
                      </a:pPr>
                      <a:r>
                        <a:rPr lang="ru-RU" sz="1400" b="0" kern="1200" dirty="0">
                          <a:solidFill>
                            <a:schemeClr val="tx1"/>
                          </a:solidFill>
                          <a:effectLst/>
                        </a:rPr>
                        <a:t>Не предполагает использование звуковой речи, это общение при помощи мимики, жестов и пантомимики, через прямые сенсорные или телесные контакты</a:t>
                      </a:r>
                      <a:endParaRPr lang="ru-RU" sz="1400" b="0" dirty="0">
                        <a:solidFill>
                          <a:schemeClr val="tx1"/>
                        </a:solidFill>
                        <a:effectLst/>
                        <a:latin typeface="+mn-lt"/>
                        <a:ea typeface="Calibri" panose="020F0502020204030204" pitchFamily="34" charset="0"/>
                        <a:cs typeface="Times New Roman" panose="02020603050405020304" pitchFamily="18" charset="0"/>
                      </a:endParaRPr>
                    </a:p>
                  </a:txBody>
                  <a:tcPr marL="108000" marR="10800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15000"/>
                        </a:lnSpc>
                        <a:spcAft>
                          <a:spcPts val="800"/>
                        </a:spcAft>
                        <a:buFont typeface="Arial" panose="020B0604020202020204" pitchFamily="34" charset="0"/>
                        <a:buChar char="•"/>
                      </a:pPr>
                      <a:r>
                        <a:rPr lang="ru-RU" sz="1400" kern="1200" dirty="0">
                          <a:solidFill>
                            <a:schemeClr val="dk1"/>
                          </a:solidFill>
                          <a:effectLst/>
                        </a:rPr>
                        <a:t>Присуще только человеку и в качестве обязательного условия предполагает усвоение языка</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51601847"/>
                  </a:ext>
                </a:extLst>
              </a:tr>
              <a:tr h="3370090">
                <a:tc>
                  <a:txBody>
                    <a:bodyPr/>
                    <a:lstStyle/>
                    <a:p>
                      <a:pPr marL="285750" indent="-285750" algn="l">
                        <a:lnSpc>
                          <a:spcPct val="115000"/>
                        </a:lnSpc>
                        <a:spcAft>
                          <a:spcPts val="800"/>
                        </a:spcAft>
                        <a:buFont typeface="Arial" panose="020B0604020202020204" pitchFamily="34" charset="0"/>
                        <a:buChar char="•"/>
                      </a:pPr>
                      <a:r>
                        <a:rPr lang="ru-RU" sz="1400" b="1" kern="1200" dirty="0">
                          <a:solidFill>
                            <a:schemeClr val="tx1"/>
                          </a:solidFill>
                          <a:effectLst/>
                        </a:rPr>
                        <a:t>Невербальные или паралингвистические (</a:t>
                      </a:r>
                      <a:r>
                        <a:rPr lang="ru-RU" sz="1400" b="1" kern="1200" dirty="0" err="1">
                          <a:solidFill>
                            <a:schemeClr val="tx1"/>
                          </a:solidFill>
                          <a:effectLst/>
                        </a:rPr>
                        <a:t>околоречевые</a:t>
                      </a:r>
                      <a:r>
                        <a:rPr lang="ru-RU" sz="1400" b="1" kern="1200" dirty="0">
                          <a:solidFill>
                            <a:schemeClr val="tx1"/>
                          </a:solidFill>
                          <a:effectLst/>
                        </a:rPr>
                        <a:t>) сигналы </a:t>
                      </a:r>
                      <a:r>
                        <a:rPr lang="ru-RU" sz="1400" b="0" kern="1200" dirty="0">
                          <a:solidFill>
                            <a:schemeClr val="tx1"/>
                          </a:solidFill>
                          <a:effectLst/>
                        </a:rPr>
                        <a:t>– это неречевая форма общения, передающая образное и эмоциональное содержание</a:t>
                      </a:r>
                    </a:p>
                    <a:p>
                      <a:pPr marL="285750" indent="-285750" algn="l">
                        <a:lnSpc>
                          <a:spcPct val="115000"/>
                        </a:lnSpc>
                        <a:spcAft>
                          <a:spcPts val="800"/>
                        </a:spcAft>
                        <a:buFont typeface="Arial" panose="020B0604020202020204" pitchFamily="34" charset="0"/>
                        <a:buChar char="•"/>
                      </a:pPr>
                      <a:r>
                        <a:rPr lang="ru-RU" sz="1400" b="0" kern="1200" dirty="0">
                          <a:solidFill>
                            <a:schemeClr val="tx1"/>
                          </a:solidFill>
                          <a:effectLst/>
                        </a:rPr>
                        <a:t>Включает в себя визуальный контакт, громкость речи, темп, особенности произнесения звуков, тембр голоса, жесты, мимику, позы и т.д.</a:t>
                      </a:r>
                    </a:p>
                    <a:p>
                      <a:pPr marL="285750" indent="-285750" algn="l">
                        <a:lnSpc>
                          <a:spcPct val="115000"/>
                        </a:lnSpc>
                        <a:spcAft>
                          <a:spcPts val="800"/>
                        </a:spcAft>
                        <a:buFont typeface="Arial" panose="020B0604020202020204" pitchFamily="34" charset="0"/>
                        <a:buChar char="•"/>
                      </a:pPr>
                      <a:r>
                        <a:rPr lang="ru-RU" sz="1400" b="0" kern="1200" dirty="0">
                          <a:solidFill>
                            <a:schemeClr val="tx1"/>
                          </a:solidFill>
                          <a:effectLst/>
                        </a:rPr>
                        <a:t>Совокупность паралингвистических средств, сопровождающих общение, определяет его контекст</a:t>
                      </a:r>
                    </a:p>
                    <a:p>
                      <a:pPr marL="285750" indent="-285750" algn="l">
                        <a:lnSpc>
                          <a:spcPct val="115000"/>
                        </a:lnSpc>
                        <a:spcAft>
                          <a:spcPts val="800"/>
                        </a:spcAft>
                        <a:buFont typeface="Arial" panose="020B0604020202020204" pitchFamily="34" charset="0"/>
                        <a:buChar char="•"/>
                      </a:pPr>
                      <a:r>
                        <a:rPr lang="ru-RU" sz="1400" b="0" kern="1200" dirty="0">
                          <a:solidFill>
                            <a:schemeClr val="tx1"/>
                          </a:solidFill>
                          <a:effectLst/>
                        </a:rPr>
                        <a:t>Паралингвистические средства могут подтверждать смысл сказанного, либо, наоборот, опровергать его</a:t>
                      </a:r>
                    </a:p>
                    <a:p>
                      <a:pPr marL="285750" indent="-285750" algn="l">
                        <a:lnSpc>
                          <a:spcPct val="115000"/>
                        </a:lnSpc>
                        <a:spcAft>
                          <a:spcPts val="800"/>
                        </a:spcAft>
                        <a:buFont typeface="Arial" panose="020B0604020202020204" pitchFamily="34" charset="0"/>
                        <a:buChar char="•"/>
                      </a:pPr>
                      <a:r>
                        <a:rPr lang="ru-RU" sz="1400" b="0" kern="1200" dirty="0">
                          <a:solidFill>
                            <a:schemeClr val="tx1"/>
                          </a:solidFill>
                          <a:effectLst/>
                        </a:rPr>
                        <a:t>Противоречие между сказанным и выраженным через паралингвистические средства следует рассматривать как фактор неполноценного общения</a:t>
                      </a:r>
                      <a:endParaRPr lang="ru-RU" sz="1400" b="0" dirty="0">
                        <a:solidFill>
                          <a:schemeClr val="tx1"/>
                        </a:solidFill>
                        <a:effectLst/>
                        <a:latin typeface="+mn-lt"/>
                        <a:ea typeface="Calibri" panose="020F0502020204030204" pitchFamily="34" charset="0"/>
                        <a:cs typeface="Times New Roman" panose="02020603050405020304" pitchFamily="18" charset="0"/>
                      </a:endParaRPr>
                    </a:p>
                  </a:txBody>
                  <a:tcPr marL="108000" marR="108000" marT="36000" marB="3600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15000"/>
                        </a:lnSpc>
                        <a:spcAft>
                          <a:spcPts val="800"/>
                        </a:spcAft>
                        <a:buFont typeface="Arial" panose="020B0604020202020204" pitchFamily="34" charset="0"/>
                        <a:buChar char="•"/>
                      </a:pPr>
                      <a:r>
                        <a:rPr lang="ru-RU" sz="1400" b="1" kern="1200" dirty="0">
                          <a:solidFill>
                            <a:schemeClr val="dk1"/>
                          </a:solidFill>
                          <a:effectLst/>
                        </a:rPr>
                        <a:t>Вербальные сигналы</a:t>
                      </a:r>
                      <a:r>
                        <a:rPr lang="ru-RU" sz="1400" kern="1200" dirty="0">
                          <a:solidFill>
                            <a:schemeClr val="dk1"/>
                          </a:solidFill>
                          <a:effectLst/>
                        </a:rPr>
                        <a:t> – словесные сигналы в процессе общения с использованием звукового канала</a:t>
                      </a:r>
                    </a:p>
                    <a:p>
                      <a:pPr marL="285750" indent="-285750" algn="l">
                        <a:lnSpc>
                          <a:spcPct val="115000"/>
                        </a:lnSpc>
                        <a:spcAft>
                          <a:spcPts val="800"/>
                        </a:spcAft>
                        <a:buFont typeface="Arial" panose="020B0604020202020204" pitchFamily="34" charset="0"/>
                        <a:buChar char="•"/>
                      </a:pPr>
                      <a:r>
                        <a:rPr lang="ru-RU" sz="1400" kern="1200" dirty="0">
                          <a:solidFill>
                            <a:schemeClr val="dk1"/>
                          </a:solidFill>
                          <a:effectLst/>
                        </a:rPr>
                        <a:t>Это - слова, словосочетания, фразы, предложения, т.е. осмысленные высказывания</a:t>
                      </a:r>
                    </a:p>
                    <a:p>
                      <a:pPr marL="285750" indent="-285750" algn="l">
                        <a:lnSpc>
                          <a:spcPct val="115000"/>
                        </a:lnSpc>
                        <a:spcAft>
                          <a:spcPts val="800"/>
                        </a:spcAft>
                        <a:buFont typeface="Arial" panose="020B0604020202020204" pitchFamily="34" charset="0"/>
                        <a:buChar char="•"/>
                      </a:pPr>
                      <a:r>
                        <a:rPr lang="ru-RU" sz="1400" kern="1200" dirty="0">
                          <a:solidFill>
                            <a:schemeClr val="dk1"/>
                          </a:solidFill>
                          <a:effectLst/>
                        </a:rPr>
                        <a:t>Наиважнейший инструмент вербального общения – голос.</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ru-RU" sz="1400" kern="1200" dirty="0">
                          <a:solidFill>
                            <a:schemeClr val="dk1"/>
                          </a:solidFill>
                          <a:effectLst/>
                        </a:rPr>
                        <a:t>По своим коммуникативным возможностям оно гораздо богаче всех видов и форм невербального общения, хотя в жизни не может полностью его заменить</a:t>
                      </a:r>
                      <a:endParaRPr lang="ru-RU" sz="1400" dirty="0">
                        <a:effectLst/>
                        <a:latin typeface="+mn-lt"/>
                        <a:ea typeface="Calibri" panose="020F0502020204030204" pitchFamily="34" charset="0"/>
                        <a:cs typeface="Times New Roman" panose="02020603050405020304" pitchFamily="18" charset="0"/>
                      </a:endParaRPr>
                    </a:p>
                  </a:txBody>
                  <a:tcPr marL="108000" marR="68580" marT="36000" marB="3600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4529805"/>
                  </a:ext>
                </a:extLst>
              </a:tr>
              <a:tr h="733445">
                <a:tc gridSpan="2">
                  <a:txBody>
                    <a:bodyPr/>
                    <a:lstStyle/>
                    <a:p>
                      <a:pPr marL="0" marR="0" lvl="0" indent="0" algn="ctr"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r>
                        <a:rPr lang="ru-RU" sz="1600" kern="1200" dirty="0">
                          <a:solidFill>
                            <a:schemeClr val="dk1"/>
                          </a:solidFill>
                          <a:effectLst/>
                          <a:latin typeface="+mn-lt"/>
                          <a:ea typeface="+mn-ea"/>
                          <a:cs typeface="+mn-cs"/>
                        </a:rPr>
                        <a:t>Информация передается при помощи вербальных коммуникаций, а при помощи невербальной коммуникации передается отношение к получателю сообщения</a:t>
                      </a:r>
                      <a:endParaRPr lang="ru-RU" sz="1200" b="0" dirty="0">
                        <a:solidFill>
                          <a:schemeClr val="tx1"/>
                        </a:solidFill>
                        <a:effectLst/>
                        <a:latin typeface="+mn-lt"/>
                        <a:ea typeface="Calibri" panose="020F0502020204030204" pitchFamily="34" charset="0"/>
                        <a:cs typeface="Times New Roman" panose="02020603050405020304" pitchFamily="18" charset="0"/>
                      </a:endParaRPr>
                    </a:p>
                  </a:txBody>
                  <a:tcPr marL="108000" marR="108000" marT="36000" marB="36000" anchor="ctr">
                    <a:lnT w="76200" cap="flat" cmpd="sng" algn="ctr">
                      <a:solidFill>
                        <a:schemeClr val="bg1"/>
                      </a:solidFill>
                      <a:prstDash val="solid"/>
                      <a:round/>
                      <a:headEnd type="none" w="med" len="med"/>
                      <a:tailEnd type="none" w="med" len="med"/>
                    </a:lnT>
                    <a:solidFill>
                      <a:srgbClr val="FFCCCC"/>
                    </a:solidFill>
                  </a:tcPr>
                </a:tc>
                <a:tc hMerge="1">
                  <a:txBody>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lang="ru-RU" sz="1400" dirty="0">
                        <a:effectLst/>
                        <a:latin typeface="+mn-lt"/>
                        <a:ea typeface="Calibri" panose="020F0502020204030204" pitchFamily="34" charset="0"/>
                        <a:cs typeface="Times New Roman" panose="02020603050405020304" pitchFamily="18" charset="0"/>
                      </a:endParaRP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96165954"/>
                  </a:ext>
                </a:extLst>
              </a:tr>
            </a:tbl>
          </a:graphicData>
        </a:graphic>
      </p:graphicFrame>
    </p:spTree>
    <p:extLst>
      <p:ext uri="{BB962C8B-B14F-4D97-AF65-F5344CB8AC3E}">
        <p14:creationId xmlns:p14="http://schemas.microsoft.com/office/powerpoint/2010/main" val="355395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3FCD2-38D2-4AB0-9446-D4CA12A19510}"/>
              </a:ext>
            </a:extLst>
          </p:cNvPr>
          <p:cNvSpPr>
            <a:spLocks noGrp="1"/>
          </p:cNvSpPr>
          <p:nvPr>
            <p:ph type="title"/>
          </p:nvPr>
        </p:nvSpPr>
        <p:spPr>
          <a:xfrm>
            <a:off x="838200" y="413014"/>
            <a:ext cx="10515600" cy="608181"/>
          </a:xfrm>
        </p:spPr>
        <p:txBody>
          <a:bodyPr vert="horz" lIns="91440" tIns="45720" rIns="91440" bIns="45720" rtlCol="0" anchor="ctr">
            <a:normAutofit/>
          </a:bodyPr>
          <a:lstStyle/>
          <a:p>
            <a:pPr algn="ctr"/>
            <a:r>
              <a:rPr lang="ru-RU" sz="3200" b="1" dirty="0"/>
              <a:t>По субъекту и средствам коммуникаций</a:t>
            </a:r>
          </a:p>
        </p:txBody>
      </p:sp>
      <p:graphicFrame>
        <p:nvGraphicFramePr>
          <p:cNvPr id="5" name="Таблица 4">
            <a:extLst>
              <a:ext uri="{FF2B5EF4-FFF2-40B4-BE49-F238E27FC236}">
                <a16:creationId xmlns:a16="http://schemas.microsoft.com/office/drawing/2014/main" id="{0F9C1325-9898-4A75-A6DA-07CFF8D8A12B}"/>
              </a:ext>
            </a:extLst>
          </p:cNvPr>
          <p:cNvGraphicFramePr>
            <a:graphicFrameLocks noGrp="1"/>
          </p:cNvGraphicFramePr>
          <p:nvPr>
            <p:extLst>
              <p:ext uri="{D42A27DB-BD31-4B8C-83A1-F6EECF244321}">
                <p14:modId xmlns:p14="http://schemas.microsoft.com/office/powerpoint/2010/main" val="4059974164"/>
              </p:ext>
            </p:extLst>
          </p:nvPr>
        </p:nvGraphicFramePr>
        <p:xfrm>
          <a:off x="838200" y="1308847"/>
          <a:ext cx="10515599" cy="4823011"/>
        </p:xfrm>
        <a:graphic>
          <a:graphicData uri="http://schemas.openxmlformats.org/drawingml/2006/table">
            <a:tbl>
              <a:tblPr firstRow="1" bandCol="1">
                <a:tableStyleId>{93296810-A885-4BE3-A3E7-6D5BEEA58F35}</a:tableStyleId>
              </a:tblPr>
              <a:tblGrid>
                <a:gridCol w="5257237">
                  <a:extLst>
                    <a:ext uri="{9D8B030D-6E8A-4147-A177-3AD203B41FA5}">
                      <a16:colId xmlns:a16="http://schemas.microsoft.com/office/drawing/2014/main" val="183268129"/>
                    </a:ext>
                  </a:extLst>
                </a:gridCol>
                <a:gridCol w="5258362">
                  <a:extLst>
                    <a:ext uri="{9D8B030D-6E8A-4147-A177-3AD203B41FA5}">
                      <a16:colId xmlns:a16="http://schemas.microsoft.com/office/drawing/2014/main" val="1317728236"/>
                    </a:ext>
                  </a:extLst>
                </a:gridCol>
              </a:tblGrid>
              <a:tr h="992083">
                <a:tc>
                  <a:txBody>
                    <a:bodyPr/>
                    <a:lstStyle/>
                    <a:p>
                      <a:pPr algn="ctr">
                        <a:lnSpc>
                          <a:spcPct val="115000"/>
                        </a:lnSpc>
                        <a:spcAft>
                          <a:spcPts val="800"/>
                        </a:spcAft>
                      </a:pPr>
                      <a:r>
                        <a:rPr lang="ru-RU" sz="1800" dirty="0">
                          <a:effectLst/>
                          <a:latin typeface="+mn-lt"/>
                          <a:ea typeface="Calibri" panose="020F0502020204030204" pitchFamily="34" charset="0"/>
                          <a:cs typeface="Times New Roman" panose="02020603050405020304" pitchFamily="18" charset="0"/>
                        </a:rPr>
                        <a:t>Коммуникации с помощью информационных технологий, технических средств</a:t>
                      </a:r>
                    </a:p>
                  </a:txBody>
                  <a:tcPr marL="68580" marR="68580" marT="0" marB="0" anchor="ctr">
                    <a:lnR w="76200" cap="flat" cmpd="sng" algn="ctr">
                      <a:solidFill>
                        <a:schemeClr val="bg1"/>
                      </a:solidFill>
                      <a:prstDash val="solid"/>
                      <a:round/>
                      <a:headEnd type="none" w="med" len="med"/>
                      <a:tailEnd type="none" w="med" len="med"/>
                    </a:lnR>
                    <a:solidFill>
                      <a:srgbClr val="FB8520"/>
                    </a:solidFill>
                  </a:tcPr>
                </a:tc>
                <a:tc>
                  <a:txBody>
                    <a:bodyPr/>
                    <a:lstStyle/>
                    <a:p>
                      <a:pPr algn="ctr">
                        <a:lnSpc>
                          <a:spcPct val="115000"/>
                        </a:lnSpc>
                        <a:spcAft>
                          <a:spcPts val="800"/>
                        </a:spcAft>
                      </a:pPr>
                      <a:r>
                        <a:rPr lang="ru-RU" sz="2000" dirty="0">
                          <a:effectLst/>
                          <a:latin typeface="+mn-lt"/>
                          <a:ea typeface="Calibri" panose="020F0502020204030204" pitchFamily="34" charset="0"/>
                          <a:cs typeface="Times New Roman" panose="02020603050405020304" pitchFamily="18" charset="0"/>
                        </a:rPr>
                        <a:t>Межличностные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84318783"/>
                  </a:ext>
                </a:extLst>
              </a:tr>
              <a:tr h="3830928">
                <a:tc>
                  <a:txBody>
                    <a:bodyPr/>
                    <a:lstStyle/>
                    <a:p>
                      <a:pPr marL="285750" indent="-285750" algn="l">
                        <a:lnSpc>
                          <a:spcPct val="115000"/>
                        </a:lnSpc>
                        <a:spcAft>
                          <a:spcPts val="800"/>
                        </a:spcAft>
                        <a:buFont typeface="Arial" panose="020B0604020202020204" pitchFamily="34" charset="0"/>
                        <a:buChar char="•"/>
                      </a:pPr>
                      <a:r>
                        <a:rPr lang="ru-RU" sz="1600" b="0" dirty="0">
                          <a:solidFill>
                            <a:schemeClr val="tx1"/>
                          </a:solidFill>
                          <a:effectLst/>
                          <a:latin typeface="+mn-lt"/>
                          <a:ea typeface="Calibri" panose="020F0502020204030204" pitchFamily="34" charset="0"/>
                          <a:cs typeface="Times New Roman" panose="02020603050405020304" pitchFamily="18" charset="0"/>
                        </a:rPr>
                        <a:t>Коммуникации, которые осуществляются с помощью информационных технологий и технических средств, приобретают первостепенное значение в современных условиях</a:t>
                      </a:r>
                    </a:p>
                    <a:p>
                      <a:pPr marL="0" indent="0" algn="l">
                        <a:lnSpc>
                          <a:spcPct val="115000"/>
                        </a:lnSpc>
                        <a:spcAft>
                          <a:spcPts val="800"/>
                        </a:spcAft>
                        <a:buFont typeface="Arial" panose="020B0604020202020204" pitchFamily="34" charset="0"/>
                        <a:buNone/>
                      </a:pPr>
                      <a:endParaRPr lang="ru-RU" sz="1600" b="0" dirty="0">
                        <a:solidFill>
                          <a:schemeClr val="tx1"/>
                        </a:solidFill>
                        <a:effectLst/>
                        <a:latin typeface="+mn-lt"/>
                        <a:ea typeface="Calibri" panose="020F0502020204030204" pitchFamily="34" charset="0"/>
                        <a:cs typeface="Times New Roman" panose="02020603050405020304" pitchFamily="18" charset="0"/>
                      </a:endParaRPr>
                    </a:p>
                    <a:p>
                      <a:pPr marL="285750" indent="-285750" algn="l">
                        <a:lnSpc>
                          <a:spcPct val="115000"/>
                        </a:lnSpc>
                        <a:spcAft>
                          <a:spcPts val="800"/>
                        </a:spcAft>
                        <a:buFont typeface="Arial" panose="020B0604020202020204" pitchFamily="34" charset="0"/>
                        <a:buChar char="•"/>
                      </a:pPr>
                      <a:r>
                        <a:rPr lang="ru-RU" sz="1600" b="0" dirty="0">
                          <a:solidFill>
                            <a:schemeClr val="tx1"/>
                          </a:solidFill>
                          <a:effectLst/>
                          <a:latin typeface="+mn-lt"/>
                          <a:ea typeface="Calibri" panose="020F0502020204030204" pitchFamily="34" charset="0"/>
                          <a:cs typeface="Times New Roman" panose="02020603050405020304" pitchFamily="18" charset="0"/>
                        </a:rPr>
                        <a:t>Осуществляются при помощи телекоммуникационных систем, электронной почты, управленческих информационных средств.</a:t>
                      </a:r>
                    </a:p>
                  </a:txBody>
                  <a:tcPr marL="108000" marR="10800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defTabSz="914400" rtl="0" eaLnBrk="1" latinLnBrk="0" hangingPunct="1">
                        <a:lnSpc>
                          <a:spcPct val="115000"/>
                        </a:lnSpc>
                        <a:spcAft>
                          <a:spcPts val="800"/>
                        </a:spcAft>
                        <a:buFont typeface="Arial" panose="020B0604020202020204" pitchFamily="34" charset="0"/>
                        <a:buChar char="•"/>
                      </a:pPr>
                      <a:r>
                        <a:rPr lang="ru-RU" sz="1600" b="0" kern="1200" dirty="0">
                          <a:solidFill>
                            <a:schemeClr val="tx1"/>
                          </a:solidFill>
                          <a:effectLst/>
                          <a:latin typeface="+mn-lt"/>
                          <a:ea typeface="+mn-ea"/>
                          <a:cs typeface="Times New Roman" panose="02020603050405020304" pitchFamily="18" charset="0"/>
                        </a:rPr>
                        <a:t>Коммуникации, которые осуществляются между людьми в ситуациях «лицом к лицу» и в группах при помощи слов и бессловесных средств общения</a:t>
                      </a:r>
                    </a:p>
                    <a:p>
                      <a:pPr marL="0" indent="0" algn="l" defTabSz="914400" rtl="0" eaLnBrk="1" latinLnBrk="0" hangingPunct="1">
                        <a:lnSpc>
                          <a:spcPct val="115000"/>
                        </a:lnSpc>
                        <a:spcAft>
                          <a:spcPts val="800"/>
                        </a:spcAft>
                        <a:buFont typeface="Arial" panose="020B0604020202020204" pitchFamily="34" charset="0"/>
                        <a:buNone/>
                      </a:pPr>
                      <a:endParaRPr lang="ru-RU" sz="1600" b="0" kern="1200" dirty="0">
                        <a:solidFill>
                          <a:schemeClr val="tx1"/>
                        </a:solidFill>
                        <a:effectLst/>
                        <a:latin typeface="+mn-lt"/>
                        <a:ea typeface="+mn-ea"/>
                        <a:cs typeface="Times New Roman" panose="02020603050405020304" pitchFamily="18" charset="0"/>
                      </a:endParaRPr>
                    </a:p>
                    <a:p>
                      <a:pPr marL="285750" indent="-285750" algn="l" defTabSz="914400" rtl="0" eaLnBrk="1" latinLnBrk="0" hangingPunct="1">
                        <a:lnSpc>
                          <a:spcPct val="115000"/>
                        </a:lnSpc>
                        <a:spcAft>
                          <a:spcPts val="800"/>
                        </a:spcAft>
                        <a:buFont typeface="Arial" panose="020B0604020202020204" pitchFamily="34" charset="0"/>
                        <a:buChar char="•"/>
                      </a:pPr>
                      <a:r>
                        <a:rPr lang="ru-RU" sz="1600" b="0" kern="1200" dirty="0">
                          <a:solidFill>
                            <a:schemeClr val="tx1"/>
                          </a:solidFill>
                          <a:effectLst/>
                          <a:latin typeface="+mn-lt"/>
                          <a:ea typeface="+mn-ea"/>
                          <a:cs typeface="Times New Roman" panose="02020603050405020304" pitchFamily="18" charset="0"/>
                        </a:rPr>
                        <a:t>Именно данный вид коммуникации представляет наибольшую значимость для изучения</a:t>
                      </a:r>
                    </a:p>
                    <a:p>
                      <a:pPr marL="0" indent="0" algn="l" defTabSz="914400" rtl="0" eaLnBrk="1" latinLnBrk="0" hangingPunct="1">
                        <a:lnSpc>
                          <a:spcPct val="115000"/>
                        </a:lnSpc>
                        <a:spcAft>
                          <a:spcPts val="800"/>
                        </a:spcAft>
                        <a:buFont typeface="Arial" panose="020B0604020202020204" pitchFamily="34" charset="0"/>
                        <a:buNone/>
                      </a:pPr>
                      <a:endParaRPr lang="ru-RU" sz="1600" b="0" kern="1200" dirty="0">
                        <a:solidFill>
                          <a:schemeClr val="tx1"/>
                        </a:solidFill>
                        <a:effectLst/>
                        <a:latin typeface="+mn-lt"/>
                        <a:ea typeface="+mn-ea"/>
                        <a:cs typeface="Times New Roman" panose="02020603050405020304" pitchFamily="18" charset="0"/>
                      </a:endParaRPr>
                    </a:p>
                    <a:p>
                      <a:pPr marL="285750" indent="-285750" algn="l" defTabSz="914400" rtl="0" eaLnBrk="1" latinLnBrk="0" hangingPunct="1">
                        <a:lnSpc>
                          <a:spcPct val="115000"/>
                        </a:lnSpc>
                        <a:spcAft>
                          <a:spcPts val="800"/>
                        </a:spcAft>
                        <a:buFont typeface="Arial" panose="020B0604020202020204" pitchFamily="34" charset="0"/>
                        <a:buChar char="•"/>
                      </a:pPr>
                      <a:r>
                        <a:rPr lang="ru-RU" sz="1600" b="0" kern="1200" dirty="0">
                          <a:solidFill>
                            <a:schemeClr val="tx1"/>
                          </a:solidFill>
                          <a:effectLst/>
                          <a:latin typeface="+mn-lt"/>
                          <a:ea typeface="Calibri" panose="020F0502020204030204" pitchFamily="34" charset="0"/>
                          <a:cs typeface="Times New Roman" panose="02020603050405020304" pitchFamily="18" charset="0"/>
                        </a:rPr>
                        <a:t>Результативность межличностных коммуникаций зависит во многом от обратной связи</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51601847"/>
                  </a:ext>
                </a:extLst>
              </a:tr>
            </a:tbl>
          </a:graphicData>
        </a:graphic>
      </p:graphicFrame>
    </p:spTree>
    <p:extLst>
      <p:ext uri="{BB962C8B-B14F-4D97-AF65-F5344CB8AC3E}">
        <p14:creationId xmlns:p14="http://schemas.microsoft.com/office/powerpoint/2010/main" val="25589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F4D8A3-1614-4AAD-B5AF-E6308B016287}"/>
              </a:ext>
            </a:extLst>
          </p:cNvPr>
          <p:cNvSpPr>
            <a:spLocks noGrp="1"/>
          </p:cNvSpPr>
          <p:nvPr>
            <p:ph type="title"/>
          </p:nvPr>
        </p:nvSpPr>
        <p:spPr>
          <a:xfrm>
            <a:off x="838199" y="340659"/>
            <a:ext cx="10515600" cy="509569"/>
          </a:xfrm>
        </p:spPr>
        <p:txBody>
          <a:bodyPr vert="horz" lIns="91440" tIns="45720" rIns="91440" bIns="45720" rtlCol="0" anchor="ctr">
            <a:normAutofit fontScale="90000"/>
          </a:bodyPr>
          <a:lstStyle/>
          <a:p>
            <a:pPr algn="ctr"/>
            <a:r>
              <a:rPr lang="ru-RU" sz="3200" b="1" dirty="0"/>
              <a:t>Каналы общения</a:t>
            </a:r>
          </a:p>
        </p:txBody>
      </p:sp>
      <p:graphicFrame>
        <p:nvGraphicFramePr>
          <p:cNvPr id="5" name="Таблица 4">
            <a:extLst>
              <a:ext uri="{FF2B5EF4-FFF2-40B4-BE49-F238E27FC236}">
                <a16:creationId xmlns:a16="http://schemas.microsoft.com/office/drawing/2014/main" id="{46BE85BB-E018-4B2A-9EF1-5284033CD8A2}"/>
              </a:ext>
            </a:extLst>
          </p:cNvPr>
          <p:cNvGraphicFramePr>
            <a:graphicFrameLocks noGrp="1"/>
          </p:cNvGraphicFramePr>
          <p:nvPr>
            <p:extLst>
              <p:ext uri="{D42A27DB-BD31-4B8C-83A1-F6EECF244321}">
                <p14:modId xmlns:p14="http://schemas.microsoft.com/office/powerpoint/2010/main" val="3279457979"/>
              </p:ext>
            </p:extLst>
          </p:nvPr>
        </p:nvGraphicFramePr>
        <p:xfrm>
          <a:off x="838199" y="1237128"/>
          <a:ext cx="10515599" cy="4778189"/>
        </p:xfrm>
        <a:graphic>
          <a:graphicData uri="http://schemas.openxmlformats.org/drawingml/2006/table">
            <a:tbl>
              <a:tblPr firstRow="1" bandCol="1">
                <a:tableStyleId>{93296810-A885-4BE3-A3E7-6D5BEEA58F35}</a:tableStyleId>
              </a:tblPr>
              <a:tblGrid>
                <a:gridCol w="5257237">
                  <a:extLst>
                    <a:ext uri="{9D8B030D-6E8A-4147-A177-3AD203B41FA5}">
                      <a16:colId xmlns:a16="http://schemas.microsoft.com/office/drawing/2014/main" val="183268129"/>
                    </a:ext>
                  </a:extLst>
                </a:gridCol>
                <a:gridCol w="5258362">
                  <a:extLst>
                    <a:ext uri="{9D8B030D-6E8A-4147-A177-3AD203B41FA5}">
                      <a16:colId xmlns:a16="http://schemas.microsoft.com/office/drawing/2014/main" val="1317728236"/>
                    </a:ext>
                  </a:extLst>
                </a:gridCol>
              </a:tblGrid>
              <a:tr h="582841">
                <a:tc>
                  <a:txBody>
                    <a:bodyPr/>
                    <a:lstStyle/>
                    <a:p>
                      <a:pPr algn="ctr">
                        <a:lnSpc>
                          <a:spcPct val="115000"/>
                        </a:lnSpc>
                        <a:spcAft>
                          <a:spcPts val="800"/>
                        </a:spcAft>
                      </a:pPr>
                      <a:r>
                        <a:rPr lang="ru-RU" sz="1800" dirty="0">
                          <a:effectLst/>
                          <a:latin typeface="+mn-lt"/>
                          <a:ea typeface="Calibri" panose="020F0502020204030204" pitchFamily="34" charset="0"/>
                          <a:cs typeface="Times New Roman" panose="02020603050405020304" pitchFamily="18" charset="0"/>
                        </a:rPr>
                        <a:t>Формальные</a:t>
                      </a:r>
                    </a:p>
                  </a:txBody>
                  <a:tcPr marL="68580" marR="68580" marT="0" marB="0" anchor="ctr">
                    <a:lnR w="76200" cap="flat" cmpd="sng" algn="ctr">
                      <a:solidFill>
                        <a:schemeClr val="bg1"/>
                      </a:solidFill>
                      <a:prstDash val="solid"/>
                      <a:round/>
                      <a:headEnd type="none" w="med" len="med"/>
                      <a:tailEnd type="none" w="med" len="med"/>
                    </a:lnR>
                    <a:solidFill>
                      <a:srgbClr val="FB8520"/>
                    </a:solidFill>
                  </a:tcPr>
                </a:tc>
                <a:tc>
                  <a:txBody>
                    <a:bodyPr/>
                    <a:lstStyle/>
                    <a:p>
                      <a:pPr algn="ctr">
                        <a:lnSpc>
                          <a:spcPct val="115000"/>
                        </a:lnSpc>
                        <a:spcAft>
                          <a:spcPts val="800"/>
                        </a:spcAft>
                      </a:pPr>
                      <a:r>
                        <a:rPr lang="ru-RU" sz="1800" dirty="0">
                          <a:effectLst/>
                          <a:latin typeface="+mn-lt"/>
                          <a:ea typeface="Calibri" panose="020F0502020204030204" pitchFamily="34" charset="0"/>
                          <a:cs typeface="Times New Roman" panose="02020603050405020304" pitchFamily="18" charset="0"/>
                        </a:rPr>
                        <a:t>Неформальные</a:t>
                      </a:r>
                    </a:p>
                  </a:txBody>
                  <a:tcPr marL="68580" marR="68580" marT="0" marB="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84318783"/>
                  </a:ext>
                </a:extLst>
              </a:tr>
              <a:tr h="1096975">
                <a:tc>
                  <a:txBody>
                    <a:bodyPr/>
                    <a:lstStyle/>
                    <a:p>
                      <a:pPr marL="285750" indent="-285750" algn="l">
                        <a:lnSpc>
                          <a:spcPct val="115000"/>
                        </a:lnSpc>
                        <a:spcAft>
                          <a:spcPts val="80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Позволяют ограничивать и упорядочивать информационные потоки.</a:t>
                      </a:r>
                    </a:p>
                  </a:txBody>
                  <a:tcPr marL="108000" marR="10800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Это социальные взаимодействия между индивидами, которые отражают выражения человеческой потребности в общении.</a:t>
                      </a:r>
                    </a:p>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Неформальные коммуникации дополняют формальные.</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51601847"/>
                  </a:ext>
                </a:extLst>
              </a:tr>
              <a:tr h="3098373">
                <a:tc>
                  <a:txBody>
                    <a:bodyPr/>
                    <a:lstStyle/>
                    <a:p>
                      <a:pPr marL="285750" indent="-285750" algn="l">
                        <a:lnSpc>
                          <a:spcPct val="115000"/>
                        </a:lnSpc>
                        <a:spcAft>
                          <a:spcPts val="80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Устанавливаются следующими регламентами: организационными (к примеру, схема организационной структуры организации); функциональными (к примеру, положением о службах и отделах, включающим раздел "Взаимосвязи между подразделениями").</a:t>
                      </a:r>
                    </a:p>
                    <a:p>
                      <a:pPr marL="285750" indent="-285750" algn="l">
                        <a:lnSpc>
                          <a:spcPct val="115000"/>
                        </a:lnSpc>
                        <a:spcAft>
                          <a:spcPts val="80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Формальные каналы коммуникации используются широко в компаниях, имеющих иерархическую организационную структуру управления.</a:t>
                      </a:r>
                    </a:p>
                  </a:txBody>
                  <a:tcPr marL="108000" marR="10800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ru-RU" sz="1400" dirty="0">
                          <a:effectLst/>
                          <a:latin typeface="+mn-lt"/>
                          <a:ea typeface="Calibri" panose="020F0502020204030204" pitchFamily="34" charset="0"/>
                          <a:cs typeface="Times New Roman" panose="02020603050405020304" pitchFamily="18" charset="0"/>
                        </a:rPr>
                        <a:t>Неформальную систему коммуникаций в организации называют «виноградной лозой», так как информация в ней зачастую распространяется при помощи слухов.</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ru-RU" sz="1400" dirty="0">
                          <a:effectLst/>
                          <a:latin typeface="+mn-lt"/>
                          <a:ea typeface="Calibri" panose="020F0502020204030204" pitchFamily="34" charset="0"/>
                          <a:cs typeface="Times New Roman" panose="02020603050405020304" pitchFamily="18" charset="0"/>
                        </a:rPr>
                        <a:t>Согласно данным ряда исследователей, слухи на 75%, по меньшей мере, считаются точными. Слухи являются одним из самых быстрых способов распространения информации.</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ru-RU" sz="1400" dirty="0">
                          <a:effectLst/>
                          <a:latin typeface="+mn-lt"/>
                          <a:ea typeface="Calibri" panose="020F0502020204030204" pitchFamily="34" charset="0"/>
                          <a:cs typeface="Times New Roman" panose="02020603050405020304" pitchFamily="18" charset="0"/>
                        </a:rPr>
                        <a:t>Руководство часто использует данный канал передачи информации в целях изучения мнения работников, их готовности к изменениям и принятию новых элементов (направлений), выявления "узких" мест в менеджменте компании.</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84529805"/>
                  </a:ext>
                </a:extLst>
              </a:tr>
            </a:tbl>
          </a:graphicData>
        </a:graphic>
      </p:graphicFrame>
    </p:spTree>
    <p:extLst>
      <p:ext uri="{BB962C8B-B14F-4D97-AF65-F5344CB8AC3E}">
        <p14:creationId xmlns:p14="http://schemas.microsoft.com/office/powerpoint/2010/main" val="377982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314394-AFE4-4A4A-8A16-1C3F759640D7}"/>
              </a:ext>
            </a:extLst>
          </p:cNvPr>
          <p:cNvSpPr>
            <a:spLocks noGrp="1"/>
          </p:cNvSpPr>
          <p:nvPr>
            <p:ph type="title"/>
          </p:nvPr>
        </p:nvSpPr>
        <p:spPr>
          <a:xfrm>
            <a:off x="838200" y="376496"/>
            <a:ext cx="10515600" cy="918304"/>
          </a:xfrm>
        </p:spPr>
        <p:txBody>
          <a:bodyPr vert="horz" lIns="91440" tIns="45720" rIns="91440" bIns="45720" rtlCol="0" anchor="ctr">
            <a:noAutofit/>
          </a:bodyPr>
          <a:lstStyle/>
          <a:p>
            <a:pPr algn="ctr"/>
            <a:r>
              <a:rPr lang="ru-RU" sz="3600" b="1" dirty="0"/>
              <a:t>Организационный признак</a:t>
            </a:r>
            <a:br>
              <a:rPr lang="ru-RU" sz="3600" b="1" dirty="0"/>
            </a:br>
            <a:r>
              <a:rPr lang="ru-RU" sz="2800" b="1" dirty="0"/>
              <a:t>(по пространственному расположению каналов)</a:t>
            </a:r>
            <a:endParaRPr lang="ru-RU" sz="3600" b="1" dirty="0"/>
          </a:p>
        </p:txBody>
      </p:sp>
      <p:graphicFrame>
        <p:nvGraphicFramePr>
          <p:cNvPr id="5" name="Таблица 4">
            <a:extLst>
              <a:ext uri="{FF2B5EF4-FFF2-40B4-BE49-F238E27FC236}">
                <a16:creationId xmlns:a16="http://schemas.microsoft.com/office/drawing/2014/main" id="{9CA52261-E051-4AA7-BD51-55790336C9AE}"/>
              </a:ext>
            </a:extLst>
          </p:cNvPr>
          <p:cNvGraphicFramePr>
            <a:graphicFrameLocks noGrp="1"/>
          </p:cNvGraphicFramePr>
          <p:nvPr>
            <p:extLst>
              <p:ext uri="{D42A27DB-BD31-4B8C-83A1-F6EECF244321}">
                <p14:modId xmlns:p14="http://schemas.microsoft.com/office/powerpoint/2010/main" val="240707750"/>
              </p:ext>
            </p:extLst>
          </p:nvPr>
        </p:nvGraphicFramePr>
        <p:xfrm>
          <a:off x="838200" y="1389530"/>
          <a:ext cx="10515600" cy="5063507"/>
        </p:xfrm>
        <a:graphic>
          <a:graphicData uri="http://schemas.openxmlformats.org/drawingml/2006/table">
            <a:tbl>
              <a:tblPr firstRow="1" bandCol="1">
                <a:tableStyleId>{93296810-A885-4BE3-A3E7-6D5BEEA58F35}</a:tableStyleId>
              </a:tblPr>
              <a:tblGrid>
                <a:gridCol w="3504700">
                  <a:extLst>
                    <a:ext uri="{9D8B030D-6E8A-4147-A177-3AD203B41FA5}">
                      <a16:colId xmlns:a16="http://schemas.microsoft.com/office/drawing/2014/main" val="183268129"/>
                    </a:ext>
                  </a:extLst>
                </a:gridCol>
                <a:gridCol w="3859806">
                  <a:extLst>
                    <a:ext uri="{9D8B030D-6E8A-4147-A177-3AD203B41FA5}">
                      <a16:colId xmlns:a16="http://schemas.microsoft.com/office/drawing/2014/main" val="71892831"/>
                    </a:ext>
                  </a:extLst>
                </a:gridCol>
                <a:gridCol w="3151094">
                  <a:extLst>
                    <a:ext uri="{9D8B030D-6E8A-4147-A177-3AD203B41FA5}">
                      <a16:colId xmlns:a16="http://schemas.microsoft.com/office/drawing/2014/main" val="3330260549"/>
                    </a:ext>
                  </a:extLst>
                </a:gridCol>
              </a:tblGrid>
              <a:tr h="466164">
                <a:tc>
                  <a:txBody>
                    <a:bodyPr/>
                    <a:lstStyle/>
                    <a:p>
                      <a:pPr algn="ctr">
                        <a:lnSpc>
                          <a:spcPct val="115000"/>
                        </a:lnSpc>
                        <a:spcAft>
                          <a:spcPts val="800"/>
                        </a:spcAft>
                      </a:pPr>
                      <a:r>
                        <a:rPr lang="ru-RU" sz="1800" dirty="0">
                          <a:effectLst/>
                        </a:rPr>
                        <a:t>Вертикальные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R w="76200" cap="flat" cmpd="sng" algn="ctr">
                      <a:solidFill>
                        <a:schemeClr val="bg1"/>
                      </a:solidFill>
                      <a:prstDash val="solid"/>
                      <a:round/>
                      <a:headEnd type="none" w="med" len="med"/>
                      <a:tailEnd type="none" w="med" len="med"/>
                    </a:lnR>
                    <a:solidFill>
                      <a:srgbClr val="FB8520"/>
                    </a:solidFill>
                  </a:tcPr>
                </a:tc>
                <a:tc>
                  <a:txBody>
                    <a:bodyPr/>
                    <a:lstStyle/>
                    <a:p>
                      <a:pPr algn="ctr">
                        <a:lnSpc>
                          <a:spcPct val="115000"/>
                        </a:lnSpc>
                        <a:spcAft>
                          <a:spcPts val="800"/>
                        </a:spcAft>
                      </a:pPr>
                      <a:r>
                        <a:rPr lang="ru-RU" sz="1800" dirty="0">
                          <a:effectLst/>
                        </a:rPr>
                        <a:t>Горизонтальные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lnSpc>
                          <a:spcPct val="115000"/>
                        </a:lnSpc>
                        <a:spcAft>
                          <a:spcPts val="800"/>
                        </a:spcAft>
                      </a:pPr>
                      <a:r>
                        <a:rPr lang="ru-RU" sz="1800" dirty="0">
                          <a:effectLst/>
                        </a:rPr>
                        <a:t>Диагональные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rgbClr val="7D62AA"/>
                    </a:solidFill>
                  </a:tcPr>
                </a:tc>
                <a:extLst>
                  <a:ext uri="{0D108BD9-81ED-4DB2-BD59-A6C34878D82A}">
                    <a16:rowId xmlns:a16="http://schemas.microsoft.com/office/drawing/2014/main" val="3284318783"/>
                  </a:ext>
                </a:extLst>
              </a:tr>
              <a:tr h="1739153">
                <a:tc>
                  <a:txBody>
                    <a:bodyPr/>
                    <a:lstStyle/>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Информация по каналам передается: по вертикали – снизу вверх, сверху вниз, в горизонтальной плоскости, по диагонали</a:t>
                      </a:r>
                    </a:p>
                  </a:txBody>
                  <a:tcPr marL="108000" marR="6858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15000"/>
                        </a:lnSpc>
                        <a:spcAft>
                          <a:spcPts val="80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Коммуникации, которые направленные на интеграцию и координацию деятельности работников разных подразделений и отделов на одинаковых уровнях иерархии для выполнения целей компании</a:t>
                      </a:r>
                    </a:p>
                  </a:txBody>
                  <a:tcPr marL="108000" marR="108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Коммуникации, которые осуществляются сотрудниками подразделений и отделов различных уровней</a:t>
                      </a:r>
                    </a:p>
                  </a:txBody>
                  <a:tcPr marL="108000" marR="68580" marT="36000" marB="36000" anchor="ctr">
                    <a:lnL w="76200"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851601847"/>
                  </a:ext>
                </a:extLst>
              </a:tr>
              <a:tr h="2435578">
                <a:tc>
                  <a:txBody>
                    <a:bodyPr/>
                    <a:lstStyle/>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Вертикальные коммуникации являются менее эффективными, чем горизонтальные</a:t>
                      </a:r>
                    </a:p>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Только 20–25% информации, которая исходит от высшего руководства, поступает к непосредственным работникам и верно понимается ими. Касаемо восходящих коммуникаций - до руководителей компаний доходит не более 10% информации, которая направляется в их адрес рабочими.</a:t>
                      </a:r>
                      <a:endParaRPr lang="ru-RU" sz="1400" b="0" dirty="0">
                        <a:solidFill>
                          <a:schemeClr val="tx1"/>
                        </a:solidFill>
                        <a:effectLst/>
                        <a:latin typeface="+mn-lt"/>
                        <a:ea typeface="Calibri" panose="020F0502020204030204" pitchFamily="34" charset="0"/>
                        <a:cs typeface="Times New Roman" panose="02020603050405020304" pitchFamily="18" charset="0"/>
                      </a:endParaRPr>
                    </a:p>
                  </a:txBody>
                  <a:tcPr marL="108000" marR="108000" marT="36000" marB="36000" anchor="ctr">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ru-RU" sz="1400" b="0" dirty="0">
                          <a:solidFill>
                            <a:schemeClr val="tx1"/>
                          </a:solidFill>
                          <a:effectLst/>
                          <a:latin typeface="+mn-lt"/>
                          <a:ea typeface="Calibri" panose="020F0502020204030204" pitchFamily="34" charset="0"/>
                          <a:cs typeface="Times New Roman" panose="02020603050405020304" pitchFamily="18" charset="0"/>
                        </a:rPr>
                        <a:t>Способствуют  увеличению эффективности использования всех ресурсов компании. </a:t>
                      </a:r>
                    </a:p>
                    <a:p>
                      <a:pPr marL="285750" indent="-285750" algn="l">
                        <a:lnSpc>
                          <a:spcPct val="115000"/>
                        </a:lnSpc>
                        <a:spcAft>
                          <a:spcPts val="80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Согласно исследованиям, эффективность горизонтальных коммуникаций составляет 90%. Это можно объяснить тем, что сотрудники работали на одинаковых уровнях управления, отлично понимают сущность труда своих коллег, понимают их проблемы и возможный посыл их сообщения.</a:t>
                      </a:r>
                      <a:endParaRPr lang="ru-RU" sz="1400" dirty="0">
                        <a:effectLst/>
                        <a:latin typeface="+mn-lt"/>
                        <a:ea typeface="Calibri" panose="020F0502020204030204" pitchFamily="34" charset="0"/>
                        <a:cs typeface="Times New Roman" panose="02020603050405020304" pitchFamily="18" charset="0"/>
                      </a:endParaRPr>
                    </a:p>
                  </a:txBody>
                  <a:tcPr marL="108000" marR="6858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marL="285750" indent="-285750" algn="l">
                        <a:lnSpc>
                          <a:spcPct val="115000"/>
                        </a:lnSpc>
                        <a:spcAft>
                          <a:spcPts val="80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Данный вид коммуникации используется в случаях, когда коммуникации сотрудников организации иными способами затруднены, либо невозможны </a:t>
                      </a:r>
                    </a:p>
                  </a:txBody>
                  <a:tcPr marL="108000" marR="68580" marT="36000" marB="36000" anchor="ctr">
                    <a:lnL w="76200"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284529805"/>
                  </a:ext>
                </a:extLst>
              </a:tr>
            </a:tbl>
          </a:graphicData>
        </a:graphic>
      </p:graphicFrame>
    </p:spTree>
    <p:extLst>
      <p:ext uri="{BB962C8B-B14F-4D97-AF65-F5344CB8AC3E}">
        <p14:creationId xmlns:p14="http://schemas.microsoft.com/office/powerpoint/2010/main" val="411272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7B600-9C1B-478D-BE69-C55F53437D72}"/>
              </a:ext>
            </a:extLst>
          </p:cNvPr>
          <p:cNvSpPr>
            <a:spLocks noGrp="1"/>
          </p:cNvSpPr>
          <p:nvPr>
            <p:ph type="title"/>
          </p:nvPr>
        </p:nvSpPr>
        <p:spPr>
          <a:xfrm>
            <a:off x="838200" y="302122"/>
            <a:ext cx="10515600" cy="585383"/>
          </a:xfrm>
        </p:spPr>
        <p:txBody>
          <a:bodyPr vert="horz" lIns="91440" tIns="45720" rIns="91440" bIns="45720" rtlCol="0" anchor="ctr">
            <a:normAutofit/>
          </a:bodyPr>
          <a:lstStyle/>
          <a:p>
            <a:pPr algn="ctr"/>
            <a:r>
              <a:rPr lang="ru-RU" sz="3200" b="1" dirty="0"/>
              <a:t>Вертикальные коммуникации. Направленность общения</a:t>
            </a:r>
          </a:p>
        </p:txBody>
      </p:sp>
      <p:graphicFrame>
        <p:nvGraphicFramePr>
          <p:cNvPr id="5" name="Таблица 4">
            <a:extLst>
              <a:ext uri="{FF2B5EF4-FFF2-40B4-BE49-F238E27FC236}">
                <a16:creationId xmlns:a16="http://schemas.microsoft.com/office/drawing/2014/main" id="{39B9295F-7ABE-4A0C-8392-834DACB48A8F}"/>
              </a:ext>
            </a:extLst>
          </p:cNvPr>
          <p:cNvGraphicFramePr>
            <a:graphicFrameLocks noGrp="1"/>
          </p:cNvGraphicFramePr>
          <p:nvPr>
            <p:extLst>
              <p:ext uri="{D42A27DB-BD31-4B8C-83A1-F6EECF244321}">
                <p14:modId xmlns:p14="http://schemas.microsoft.com/office/powerpoint/2010/main" val="2729301366"/>
              </p:ext>
            </p:extLst>
          </p:nvPr>
        </p:nvGraphicFramePr>
        <p:xfrm>
          <a:off x="403411" y="1026844"/>
          <a:ext cx="11385177" cy="5599296"/>
        </p:xfrm>
        <a:graphic>
          <a:graphicData uri="http://schemas.openxmlformats.org/drawingml/2006/table">
            <a:tbl>
              <a:tblPr firstRow="1" bandCol="1">
                <a:tableStyleId>{93296810-A885-4BE3-A3E7-6D5BEEA58F35}</a:tableStyleId>
              </a:tblPr>
              <a:tblGrid>
                <a:gridCol w="1916941">
                  <a:extLst>
                    <a:ext uri="{9D8B030D-6E8A-4147-A177-3AD203B41FA5}">
                      <a16:colId xmlns:a16="http://schemas.microsoft.com/office/drawing/2014/main" val="815475552"/>
                    </a:ext>
                  </a:extLst>
                </a:gridCol>
                <a:gridCol w="4734118">
                  <a:extLst>
                    <a:ext uri="{9D8B030D-6E8A-4147-A177-3AD203B41FA5}">
                      <a16:colId xmlns:a16="http://schemas.microsoft.com/office/drawing/2014/main" val="183268129"/>
                    </a:ext>
                  </a:extLst>
                </a:gridCol>
                <a:gridCol w="4734118">
                  <a:extLst>
                    <a:ext uri="{9D8B030D-6E8A-4147-A177-3AD203B41FA5}">
                      <a16:colId xmlns:a16="http://schemas.microsoft.com/office/drawing/2014/main" val="1317728236"/>
                    </a:ext>
                  </a:extLst>
                </a:gridCol>
              </a:tblGrid>
              <a:tr h="354096">
                <a:tc rowSpan="2">
                  <a:txBody>
                    <a:bodyPr/>
                    <a:lstStyle/>
                    <a:p>
                      <a:pPr marL="0" indent="0" algn="ctr">
                        <a:lnSpc>
                          <a:spcPct val="115000"/>
                        </a:lnSpc>
                        <a:spcAft>
                          <a:spcPts val="800"/>
                        </a:spcAft>
                        <a:buFont typeface="Arial" panose="020B0604020202020204" pitchFamily="34" charset="0"/>
                        <a:buNone/>
                      </a:pPr>
                      <a:r>
                        <a:rPr lang="ru-RU" sz="1800" b="1" kern="1200" dirty="0">
                          <a:solidFill>
                            <a:schemeClr val="lt1"/>
                          </a:solidFill>
                          <a:effectLst/>
                          <a:latin typeface="+mn-lt"/>
                          <a:ea typeface="+mn-ea"/>
                          <a:cs typeface="+mn-cs"/>
                        </a:rPr>
                        <a:t>Направление</a:t>
                      </a:r>
                    </a:p>
                  </a:txBody>
                  <a:tcPr marL="68580" marR="68580" marT="0" marB="0" anchor="ctr">
                    <a:lnR w="76200" cap="flat" cmpd="sng" algn="ctr">
                      <a:solidFill>
                        <a:schemeClr val="bg1"/>
                      </a:solidFill>
                      <a:prstDash val="solid"/>
                      <a:round/>
                      <a:headEnd type="none" w="med" len="med"/>
                      <a:tailEnd type="none" w="med" len="med"/>
                    </a:lnR>
                    <a:solidFill>
                      <a:srgbClr val="7D62AA"/>
                    </a:solidFill>
                  </a:tcPr>
                </a:tc>
                <a:tc>
                  <a:txBody>
                    <a:bodyPr/>
                    <a:lstStyle/>
                    <a:p>
                      <a:pPr algn="ctr">
                        <a:lnSpc>
                          <a:spcPct val="115000"/>
                        </a:lnSpc>
                        <a:spcAft>
                          <a:spcPts val="800"/>
                        </a:spcAft>
                      </a:pPr>
                      <a:r>
                        <a:rPr lang="ru-RU" sz="1800" dirty="0">
                          <a:effectLst/>
                        </a:rPr>
                        <a:t>Восходящие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B8520"/>
                    </a:solidFill>
                  </a:tcPr>
                </a:tc>
                <a:tc>
                  <a:txBody>
                    <a:bodyPr/>
                    <a:lstStyle/>
                    <a:p>
                      <a:pPr algn="ctr">
                        <a:lnSpc>
                          <a:spcPct val="115000"/>
                        </a:lnSpc>
                        <a:spcAft>
                          <a:spcPts val="800"/>
                        </a:spcAft>
                      </a:pPr>
                      <a:r>
                        <a:rPr lang="ru-RU" sz="1800" dirty="0">
                          <a:effectLst/>
                        </a:rPr>
                        <a:t>Нисходящие</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84318783"/>
                  </a:ext>
                </a:extLst>
              </a:tr>
              <a:tr h="358213">
                <a:tc vMerge="1">
                  <a:txBody>
                    <a:bodyPr/>
                    <a:lstStyle/>
                    <a:p>
                      <a:pPr marL="0" indent="0" algn="l">
                        <a:lnSpc>
                          <a:spcPct val="115000"/>
                        </a:lnSpc>
                        <a:spcAft>
                          <a:spcPts val="800"/>
                        </a:spcAft>
                        <a:buFont typeface="Arial" panose="020B0604020202020204" pitchFamily="34" charset="0"/>
                        <a:buNone/>
                      </a:pPr>
                      <a:r>
                        <a:rPr lang="ru-RU" sz="1800" b="1" kern="1200" dirty="0">
                          <a:solidFill>
                            <a:schemeClr val="lt1"/>
                          </a:solidFill>
                          <a:effectLst/>
                          <a:latin typeface="+mn-lt"/>
                          <a:ea typeface="+mn-ea"/>
                          <a:cs typeface="+mn-cs"/>
                        </a:rPr>
                        <a:t>Направление</a:t>
                      </a:r>
                    </a:p>
                  </a:txBody>
                  <a:tcPr marL="108000" marR="108000" marT="36000" marB="36000" anchor="ctr">
                    <a:lnR w="76200" cap="flat" cmpd="sng" algn="ctr">
                      <a:solidFill>
                        <a:schemeClr val="bg1"/>
                      </a:solidFill>
                      <a:prstDash val="solid"/>
                      <a:round/>
                      <a:headEnd type="none" w="med" len="med"/>
                      <a:tailEnd type="none" w="med" len="med"/>
                    </a:lnR>
                    <a:solidFill>
                      <a:srgbClr val="7D62AA"/>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Направлены снизу-вверх: от подчиненных к руководителю</a:t>
                      </a:r>
                    </a:p>
                  </a:txBody>
                  <a:tcPr marL="108000" marR="108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kern="1200" dirty="0">
                          <a:solidFill>
                            <a:schemeClr val="dk1"/>
                          </a:solidFill>
                          <a:effectLst/>
                          <a:latin typeface="+mn-lt"/>
                          <a:ea typeface="+mn-ea"/>
                          <a:cs typeface="+mn-cs"/>
                        </a:rPr>
                        <a:t>Направлены сверху-вниз: от руководителя к подчиненным</a:t>
                      </a:r>
                      <a:endParaRPr lang="ru-RU" sz="1400" dirty="0">
                        <a:effectLst/>
                        <a:latin typeface="+mn-lt"/>
                        <a:ea typeface="Calibri" panose="020F0502020204030204" pitchFamily="34" charset="0"/>
                        <a:cs typeface="Times New Roman" panose="02020603050405020304" pitchFamily="18" charset="0"/>
                      </a:endParaRP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35075523"/>
                  </a:ext>
                </a:extLst>
              </a:tr>
              <a:tr h="1578700">
                <a:tc>
                  <a:txBody>
                    <a:bodyPr/>
                    <a:lstStyle/>
                    <a:p>
                      <a:pPr marL="0" indent="0" algn="l">
                        <a:lnSpc>
                          <a:spcPct val="115000"/>
                        </a:lnSpc>
                        <a:spcAft>
                          <a:spcPts val="800"/>
                        </a:spcAft>
                        <a:buFont typeface="Arial" panose="020B0604020202020204" pitchFamily="34" charset="0"/>
                        <a:buNone/>
                      </a:pPr>
                      <a:r>
                        <a:rPr lang="ru-RU" sz="1800" b="1" kern="1200" dirty="0">
                          <a:solidFill>
                            <a:schemeClr val="lt1"/>
                          </a:solidFill>
                          <a:effectLst/>
                          <a:latin typeface="+mn-lt"/>
                          <a:ea typeface="+mn-ea"/>
                          <a:cs typeface="+mn-cs"/>
                        </a:rPr>
                        <a:t>Вид передаваемой информации</a:t>
                      </a:r>
                    </a:p>
                  </a:txBody>
                  <a:tcPr marL="108000" marR="108000" marT="36000" marB="36000" anchor="ctr">
                    <a:lnR w="76200" cap="flat" cmpd="sng" algn="ctr">
                      <a:solidFill>
                        <a:schemeClr val="bg1"/>
                      </a:solidFill>
                      <a:prstDash val="solid"/>
                      <a:round/>
                      <a:headEnd type="none" w="med" len="med"/>
                      <a:tailEnd type="none" w="med" len="med"/>
                    </a:lnR>
                    <a:solidFill>
                      <a:srgbClr val="7D62AA"/>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kern="1200" dirty="0">
                          <a:solidFill>
                            <a:schemeClr val="dk1"/>
                          </a:solidFill>
                          <a:effectLst/>
                          <a:latin typeface="+mn-lt"/>
                          <a:ea typeface="+mn-ea"/>
                          <a:cs typeface="+mn-cs"/>
                        </a:rPr>
                        <a:t>Жалобы подчиненных</a:t>
                      </a:r>
                    </a:p>
                    <a:p>
                      <a:pPr marL="285750" indent="-285750" algn="l">
                        <a:lnSpc>
                          <a:spcPct val="100000"/>
                        </a:lnSpc>
                        <a:spcBef>
                          <a:spcPts val="600"/>
                        </a:spcBef>
                        <a:spcAft>
                          <a:spcPts val="0"/>
                        </a:spcAft>
                        <a:buFont typeface="Arial" panose="020B0604020202020204" pitchFamily="34" charset="0"/>
                        <a:buChar char="•"/>
                      </a:pPr>
                      <a:r>
                        <a:rPr lang="ru-RU" sz="1400" kern="1200" dirty="0">
                          <a:solidFill>
                            <a:schemeClr val="dk1"/>
                          </a:solidFill>
                          <a:effectLst/>
                          <a:latin typeface="+mn-lt"/>
                          <a:ea typeface="+mn-ea"/>
                          <a:cs typeface="+mn-cs"/>
                        </a:rPr>
                        <a:t>Мнения подчиненных</a:t>
                      </a:r>
                    </a:p>
                    <a:p>
                      <a:pPr marL="285750" indent="-285750" algn="l">
                        <a:lnSpc>
                          <a:spcPct val="100000"/>
                        </a:lnSpc>
                        <a:spcBef>
                          <a:spcPts val="600"/>
                        </a:spcBef>
                        <a:spcAft>
                          <a:spcPts val="0"/>
                        </a:spcAft>
                        <a:buFont typeface="Arial" panose="020B0604020202020204" pitchFamily="34" charset="0"/>
                        <a:buChar char="•"/>
                      </a:pPr>
                      <a:r>
                        <a:rPr lang="ru-RU" sz="1400" kern="1200" dirty="0">
                          <a:solidFill>
                            <a:schemeClr val="dk1"/>
                          </a:solidFill>
                          <a:effectLst/>
                          <a:latin typeface="+mn-lt"/>
                          <a:ea typeface="+mn-ea"/>
                          <a:cs typeface="+mn-cs"/>
                        </a:rPr>
                        <a:t>Предложения подчиненных </a:t>
                      </a:r>
                      <a:endParaRPr lang="ru-RU" sz="1400" b="0" dirty="0">
                        <a:solidFill>
                          <a:schemeClr val="tx1"/>
                        </a:solidFill>
                        <a:effectLst/>
                        <a:latin typeface="+mn-lt"/>
                        <a:ea typeface="Calibri" panose="020F0502020204030204" pitchFamily="34" charset="0"/>
                        <a:cs typeface="Times New Roman" panose="02020603050405020304" pitchFamily="18" charset="0"/>
                      </a:endParaRPr>
                    </a:p>
                  </a:txBody>
                  <a:tcPr marL="108000" marR="108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Об изменениях в политике организации </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Директивы вышестоящих органов управления </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 новых системах и процедурах </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 бюджете организации, его изменении, исполнении</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 кадровых перемещениях и реорганизация</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Инструкции, информация для выполнения заданий </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51601847"/>
                  </a:ext>
                </a:extLst>
              </a:tr>
              <a:tr h="2870997">
                <a:tc>
                  <a:txBody>
                    <a:bodyPr/>
                    <a:lstStyle/>
                    <a:p>
                      <a:pPr marL="0" indent="0" algn="l">
                        <a:lnSpc>
                          <a:spcPct val="115000"/>
                        </a:lnSpc>
                        <a:spcAft>
                          <a:spcPts val="800"/>
                        </a:spcAft>
                        <a:buFont typeface="Arial" panose="020B0604020202020204" pitchFamily="34" charset="0"/>
                        <a:buNone/>
                      </a:pPr>
                      <a:r>
                        <a:rPr lang="ru-RU" sz="1800" b="1" kern="1200" dirty="0">
                          <a:solidFill>
                            <a:schemeClr val="lt1"/>
                          </a:solidFill>
                          <a:effectLst/>
                          <a:latin typeface="+mn-lt"/>
                          <a:ea typeface="+mn-ea"/>
                          <a:cs typeface="+mn-cs"/>
                        </a:rPr>
                        <a:t>Цель</a:t>
                      </a:r>
                    </a:p>
                  </a:txBody>
                  <a:tcPr marL="108000" marR="108000" marT="36000" marB="36000" anchor="ctr">
                    <a:lnR w="76200" cap="flat" cmpd="sng" algn="ctr">
                      <a:solidFill>
                        <a:schemeClr val="bg1"/>
                      </a:solidFill>
                      <a:prstDash val="solid"/>
                      <a:round/>
                      <a:headEnd type="none" w="med" len="med"/>
                      <a:tailEnd type="none" w="med" len="med"/>
                    </a:lnR>
                    <a:solidFill>
                      <a:srgbClr val="7D62AA"/>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Обращения о получении консультации по интересующим вопросам</a:t>
                      </a:r>
                    </a:p>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Отчеты о ходе выполнения работы, возникших проблемах в ходе работы</a:t>
                      </a:r>
                    </a:p>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Получить представление об улучшении деятельности компании</a:t>
                      </a:r>
                    </a:p>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Получить подтвержденную информацию о ходе выполнения работы и итоговых результатах</a:t>
                      </a:r>
                    </a:p>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Изучить мнение подчиненных по интересующим вопросам</a:t>
                      </a:r>
                    </a:p>
                    <a:p>
                      <a:pPr marL="285750" indent="-285750" algn="l">
                        <a:lnSpc>
                          <a:spcPct val="100000"/>
                        </a:lnSpc>
                        <a:spcBef>
                          <a:spcPts val="600"/>
                        </a:spcBef>
                        <a:spcAft>
                          <a:spcPts val="0"/>
                        </a:spcAft>
                        <a:buFont typeface="Arial" panose="020B0604020202020204" pitchFamily="34" charset="0"/>
                        <a:buChar char="•"/>
                      </a:pPr>
                      <a:r>
                        <a:rPr lang="ru-RU" sz="1400" b="0" dirty="0">
                          <a:solidFill>
                            <a:schemeClr val="tx1"/>
                          </a:solidFill>
                          <a:effectLst/>
                          <a:latin typeface="+mn-lt"/>
                          <a:ea typeface="Calibri" panose="020F0502020204030204" pitchFamily="34" charset="0"/>
                          <a:cs typeface="Times New Roman" panose="02020603050405020304" pitchFamily="18" charset="0"/>
                        </a:rPr>
                        <a:t>Обеспечить обратную связь с руководителем о полученных заданиях</a:t>
                      </a:r>
                    </a:p>
                  </a:txBody>
                  <a:tcPr marL="108000" marR="108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Обеспечить обратную связь с подчиненными по результатам деятельности</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Осуществить инструктирование по выполнению работы</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Предоставить всю информацию, необходимую для выполнения работы</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Поставить подчиненным конкретные задачи по выполнению работы</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Оперативно сообщить новости о деятельности организации</a:t>
                      </a:r>
                    </a:p>
                    <a:p>
                      <a:pPr marL="285750" indent="-285750" algn="l">
                        <a:lnSpc>
                          <a:spcPct val="100000"/>
                        </a:lnSpc>
                        <a:spcBef>
                          <a:spcPts val="600"/>
                        </a:spcBef>
                        <a:spcAft>
                          <a:spcPts val="0"/>
                        </a:spcAft>
                        <a:buFont typeface="Arial" panose="020B0604020202020204" pitchFamily="34" charset="0"/>
                        <a:buChar char="•"/>
                      </a:pPr>
                      <a:r>
                        <a:rPr lang="ru-RU" sz="1400" dirty="0">
                          <a:effectLst/>
                          <a:latin typeface="+mn-lt"/>
                          <a:ea typeface="Calibri" panose="020F0502020204030204" pitchFamily="34" charset="0"/>
                          <a:cs typeface="Times New Roman" panose="02020603050405020304" pitchFamily="18" charset="0"/>
                        </a:rPr>
                        <a:t>Обеспечить социальную поддержку подчиненным </a:t>
                      </a:r>
                    </a:p>
                  </a:txBody>
                  <a:tcPr marL="108000" marR="68580" marT="36000" marB="36000"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84529805"/>
                  </a:ext>
                </a:extLst>
              </a:tr>
            </a:tbl>
          </a:graphicData>
        </a:graphic>
      </p:graphicFrame>
    </p:spTree>
    <p:extLst>
      <p:ext uri="{BB962C8B-B14F-4D97-AF65-F5344CB8AC3E}">
        <p14:creationId xmlns:p14="http://schemas.microsoft.com/office/powerpoint/2010/main" val="27174465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5459</Words>
  <Application>Microsoft Office PowerPoint</Application>
  <PresentationFormat>Широкоэкранный</PresentationFormat>
  <Paragraphs>639</Paragraphs>
  <Slides>46</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Calibri Light</vt:lpstr>
      <vt:lpstr>Symbol</vt:lpstr>
      <vt:lpstr>Times New Roman</vt:lpstr>
      <vt:lpstr>Wingdings</vt:lpstr>
      <vt:lpstr>Тема Office</vt:lpstr>
      <vt:lpstr>Мастер класс СПОСОБЫ РАЗРЕШЕНИЯ КОНФЛИКТОВ И ПОДДЕРЖАНИЯ ДЕЛОВОЙ КОММУНИКАЦИИ В КОЛЛЕКТИВЕ</vt:lpstr>
      <vt:lpstr>Коммуникации</vt:lpstr>
      <vt:lpstr>Средства коммуникации</vt:lpstr>
      <vt:lpstr>Виды коммуникации</vt:lpstr>
      <vt:lpstr>Формы общения</vt:lpstr>
      <vt:lpstr>По субъекту и средствам коммуникаций</vt:lpstr>
      <vt:lpstr>Каналы общения</vt:lpstr>
      <vt:lpstr>Организационный признак (по пространственному расположению каналов)</vt:lpstr>
      <vt:lpstr>Вертикальные коммуникации. Направленность общения</vt:lpstr>
      <vt:lpstr>Открытая и закрытая коммуникация</vt:lpstr>
      <vt:lpstr>Коммуникации Драмы/барьеры общения</vt:lpstr>
      <vt:lpstr>Четыре драмы общения</vt:lpstr>
      <vt:lpstr>Техники эффективной коммуникации Активное слушание</vt:lpstr>
      <vt:lpstr>Умение разговаривать. Виды вопросов и способы их формулирования</vt:lpstr>
      <vt:lpstr>Типичные ошибки при постановке открытых вопросов и способы их преодоления</vt:lpstr>
      <vt:lpstr>Умение разговаривать Техники малого разговора</vt:lpstr>
      <vt:lpstr>Типичные ошибки малого разговора</vt:lpstr>
      <vt:lpstr>Умение услышать и понять Техники вербализации</vt:lpstr>
      <vt:lpstr>Обобщенный анализ распространенных ошибок делового общения в образовательной среде</vt:lpstr>
      <vt:lpstr>Ошибки вербализации</vt:lpstr>
      <vt:lpstr>Ошибки вербализации</vt:lpstr>
      <vt:lpstr>Виды влияния и противодействие ему</vt:lpstr>
      <vt:lpstr>Виды влияния и противодействие ему</vt:lpstr>
      <vt:lpstr>Презентация PowerPoint</vt:lpstr>
      <vt:lpstr>Структура манипуляции</vt:lpstr>
      <vt:lpstr>Точки воздействия манипулятора</vt:lpstr>
      <vt:lpstr>Точки воздействия манипулятора Иррациональные убеждения</vt:lpstr>
      <vt:lpstr>Методы цивилизованного влияния Техника «Я-высказывание»</vt:lpstr>
      <vt:lpstr>КОНФЛИКТЫ</vt:lpstr>
      <vt:lpstr>Типы конфликтов</vt:lpstr>
      <vt:lpstr>Типы конфликтов</vt:lpstr>
      <vt:lpstr>Типы конфликтов</vt:lpstr>
      <vt:lpstr>Основные конфликтогены</vt:lpstr>
      <vt:lpstr>Конфликтогенные инциденты</vt:lpstr>
      <vt:lpstr>Стадии развития конфликта</vt:lpstr>
      <vt:lpstr>Этапы разрешения конфликта</vt:lpstr>
      <vt:lpstr>Исследование поля конфликта</vt:lpstr>
      <vt:lpstr>Способы разрешения конфликтов - регуляция эмоций</vt:lpstr>
      <vt:lpstr>Способы разрешения конфликтов Коммуникативные техники регуляции эмоционального напряжения</vt:lpstr>
      <vt:lpstr>Способы разрешения конфликтов Коммуникативные техники регуляции эмоционального напряжения</vt:lpstr>
      <vt:lpstr>Неадекватное проявление негативных чувств и последствия этого</vt:lpstr>
      <vt:lpstr>Шкала нарастания эмоций</vt:lpstr>
      <vt:lpstr>Формулировки вербализации чувств партнера</vt:lpstr>
      <vt:lpstr>Карта конфликтов</vt:lpstr>
      <vt:lpstr>Генератор альтернатив</vt:lpstr>
      <vt:lpstr>Матрица возможностей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Eugeniy</dc:creator>
  <cp:lastModifiedBy>Светлана Орленко</cp:lastModifiedBy>
  <cp:revision>54</cp:revision>
  <dcterms:created xsi:type="dcterms:W3CDTF">2021-12-17T14:48:37Z</dcterms:created>
  <dcterms:modified xsi:type="dcterms:W3CDTF">2022-02-04T16:40:24Z</dcterms:modified>
</cp:coreProperties>
</file>